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Arial Black" panose="020B0A04020102020204" pitchFamily="34" charset="0"/>
      <p:bold r:id="rId15"/>
    </p:embeddedFont>
    <p:embeddedFont>
      <p:font typeface="Cooper Black" panose="0208090404030B020404" pitchFamily="18" charset="0"/>
      <p:regular r:id="rId16"/>
    </p:embeddedFont>
    <p:embeddedFont>
      <p:font typeface="Fira Sans" panose="020B0503050000020004" pitchFamily="34" charset="0"/>
      <p:regular r:id="rId17"/>
      <p:bold r:id="rId18"/>
    </p:embeddedFont>
    <p:embeddedFont>
      <p:font typeface="Fira Sans Bold" panose="020B0803050000020004" charset="0"/>
      <p:bold r:id="rId19"/>
    </p:embeddedFont>
    <p:embeddedFont>
      <p:font typeface="Fira Sans Medium" panose="020B0603050000020004" pitchFamily="34" charset="0"/>
      <p:regular r:id="rId20"/>
      <p:italic r:id="rId21"/>
    </p:embeddedFont>
    <p:embeddedFont>
      <p:font typeface="Inconsolata Bold" pitchFamily="1" charset="0"/>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6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4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78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8301"/>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Lexical Analysis: Understanding the Building Blocks of Code</a:t>
            </a:r>
            <a:endParaRPr lang="en-US" sz="4450" dirty="0"/>
          </a:p>
        </p:txBody>
      </p:sp>
      <p:sp>
        <p:nvSpPr>
          <p:cNvPr id="4" name="Text 1"/>
          <p:cNvSpPr/>
          <p:nvPr/>
        </p:nvSpPr>
        <p:spPr>
          <a:xfrm>
            <a:off x="793790" y="411480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Welcome to our presentation on lexical analysis. This critical step in the compiler process breaks down code into meaningful units called tokens. Understanding lexical analysis is essential for programmers, compiler designers, and anyone interested in the inner workings of computer languages.</a:t>
            </a:r>
          </a:p>
          <a:p>
            <a:pPr marL="0" indent="0">
              <a:lnSpc>
                <a:spcPts val="2850"/>
              </a:lnSpc>
              <a:buNone/>
            </a:pPr>
            <a:endParaRPr lang="en-US" sz="1750" dirty="0"/>
          </a:p>
        </p:txBody>
      </p:sp>
      <p:sp>
        <p:nvSpPr>
          <p:cNvPr id="5" name="Shape 2"/>
          <p:cNvSpPr/>
          <p:nvPr/>
        </p:nvSpPr>
        <p:spPr>
          <a:xfrm>
            <a:off x="793790" y="6201370"/>
            <a:ext cx="362903" cy="362903"/>
          </a:xfrm>
          <a:prstGeom prst="roundRect">
            <a:avLst>
              <a:gd name="adj" fmla="val 25194296"/>
            </a:avLst>
          </a:prstGeom>
          <a:solidFill>
            <a:srgbClr val="3DF27E"/>
          </a:solidFill>
          <a:ln w="7620">
            <a:solidFill>
              <a:srgbClr val="FFFFFF"/>
            </a:solidFill>
            <a:prstDash val="solid"/>
          </a:ln>
        </p:spPr>
      </p:sp>
      <p:sp>
        <p:nvSpPr>
          <p:cNvPr id="6" name="Text 3"/>
          <p:cNvSpPr/>
          <p:nvPr/>
        </p:nvSpPr>
        <p:spPr>
          <a:xfrm>
            <a:off x="917972" y="6334006"/>
            <a:ext cx="114419"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Fira Sans Medium" pitchFamily="34" charset="0"/>
                <a:ea typeface="Fira Sans Medium" pitchFamily="34" charset="-122"/>
                <a:cs typeface="Fira Sans Medium" pitchFamily="34" charset="-120"/>
              </a:rPr>
              <a:t>sB</a:t>
            </a:r>
            <a:endParaRPr lang="en-US" sz="750" dirty="0"/>
          </a:p>
        </p:txBody>
      </p:sp>
      <p:sp>
        <p:nvSpPr>
          <p:cNvPr id="7" name="Text 4"/>
          <p:cNvSpPr/>
          <p:nvPr/>
        </p:nvSpPr>
        <p:spPr>
          <a:xfrm>
            <a:off x="1270040" y="6184463"/>
            <a:ext cx="1726049" cy="396835"/>
          </a:xfrm>
          <a:prstGeom prst="rect">
            <a:avLst/>
          </a:prstGeom>
          <a:noFill/>
          <a:ln/>
        </p:spPr>
        <p:txBody>
          <a:bodyPr wrap="none" lIns="0" tIns="0" rIns="0" bIns="0" rtlCol="0" anchor="t"/>
          <a:lstStyle/>
          <a:p>
            <a:pPr marL="0" indent="0" algn="l">
              <a:lnSpc>
                <a:spcPts val="3100"/>
              </a:lnSpc>
              <a:buNone/>
            </a:pPr>
            <a:r>
              <a:rPr lang="en-US" sz="2200" b="1" dirty="0">
                <a:solidFill>
                  <a:srgbClr val="DAD1E6"/>
                </a:solidFill>
                <a:latin typeface="Fira Sans Bold" pitchFamily="34" charset="0"/>
                <a:ea typeface="Fira Sans Bold" pitchFamily="34" charset="-122"/>
                <a:cs typeface="Fira Sans Bold" pitchFamily="34" charset="-120"/>
              </a:rPr>
              <a:t>by swaroop B</a:t>
            </a:r>
            <a:endParaRPr lang="en-US" sz="2200" dirty="0"/>
          </a:p>
        </p:txBody>
      </p:sp>
      <p:pic>
        <p:nvPicPr>
          <p:cNvPr id="9" name="Picture 8">
            <a:extLst>
              <a:ext uri="{FF2B5EF4-FFF2-40B4-BE49-F238E27FC236}">
                <a16:creationId xmlns:a16="http://schemas.microsoft.com/office/drawing/2014/main" id="{691706CB-9A37-3724-7597-BFA191F5792F}"/>
              </a:ext>
            </a:extLst>
          </p:cNvPr>
          <p:cNvPicPr>
            <a:picLocks noChangeAspect="1"/>
          </p:cNvPicPr>
          <p:nvPr/>
        </p:nvPicPr>
        <p:blipFill>
          <a:blip r:embed="rId4"/>
          <a:stretch>
            <a:fillRect/>
          </a:stretch>
        </p:blipFill>
        <p:spPr>
          <a:xfrm>
            <a:off x="7199366" y="4011159"/>
            <a:ext cx="231668" cy="207282"/>
          </a:xfrm>
          <a:prstGeom prst="rect">
            <a:avLst/>
          </a:prstGeom>
        </p:spPr>
      </p:pic>
      <p:pic>
        <p:nvPicPr>
          <p:cNvPr id="11" name="Picture 10">
            <a:extLst>
              <a:ext uri="{FF2B5EF4-FFF2-40B4-BE49-F238E27FC236}">
                <a16:creationId xmlns:a16="http://schemas.microsoft.com/office/drawing/2014/main" id="{EC456E2A-B42E-4B14-685E-20D624D61561}"/>
              </a:ext>
            </a:extLst>
          </p:cNvPr>
          <p:cNvPicPr>
            <a:picLocks noChangeAspect="1"/>
          </p:cNvPicPr>
          <p:nvPr/>
        </p:nvPicPr>
        <p:blipFill>
          <a:blip r:embed="rId5"/>
          <a:stretch>
            <a:fillRect/>
          </a:stretch>
        </p:blipFill>
        <p:spPr>
          <a:xfrm>
            <a:off x="745369" y="6777988"/>
            <a:ext cx="362903" cy="362903"/>
          </a:xfrm>
          <a:prstGeom prst="rect">
            <a:avLst/>
          </a:prstGeom>
        </p:spPr>
      </p:pic>
      <p:sp>
        <p:nvSpPr>
          <p:cNvPr id="12" name="TextBox 11">
            <a:extLst>
              <a:ext uri="{FF2B5EF4-FFF2-40B4-BE49-F238E27FC236}">
                <a16:creationId xmlns:a16="http://schemas.microsoft.com/office/drawing/2014/main" id="{FD63341C-DCF4-ACEA-3432-D8914F1222AD}"/>
              </a:ext>
            </a:extLst>
          </p:cNvPr>
          <p:cNvSpPr txBox="1"/>
          <p:nvPr/>
        </p:nvSpPr>
        <p:spPr>
          <a:xfrm>
            <a:off x="726797" y="6836330"/>
            <a:ext cx="476250" cy="246221"/>
          </a:xfrm>
          <a:prstGeom prst="rect">
            <a:avLst/>
          </a:prstGeom>
          <a:noFill/>
        </p:spPr>
        <p:txBody>
          <a:bodyPr wrap="square" rtlCol="0">
            <a:spAutoFit/>
          </a:bodyPr>
          <a:lstStyle/>
          <a:p>
            <a:r>
              <a:rPr lang="en-US" sz="1000" dirty="0" err="1"/>
              <a:t>Skm</a:t>
            </a:r>
            <a:r>
              <a:rPr lang="en-US" sz="1000" dirty="0"/>
              <a:t> </a:t>
            </a:r>
          </a:p>
        </p:txBody>
      </p:sp>
      <p:sp>
        <p:nvSpPr>
          <p:cNvPr id="16" name="TextBox 15">
            <a:extLst>
              <a:ext uri="{FF2B5EF4-FFF2-40B4-BE49-F238E27FC236}">
                <a16:creationId xmlns:a16="http://schemas.microsoft.com/office/drawing/2014/main" id="{B2634F48-EA34-3E1D-6B8F-C2C8FF9DFCF6}"/>
              </a:ext>
            </a:extLst>
          </p:cNvPr>
          <p:cNvSpPr txBox="1"/>
          <p:nvPr/>
        </p:nvSpPr>
        <p:spPr>
          <a:xfrm>
            <a:off x="1156693" y="6742763"/>
            <a:ext cx="7315200" cy="430887"/>
          </a:xfrm>
          <a:prstGeom prst="rect">
            <a:avLst/>
          </a:prstGeom>
          <a:noFill/>
        </p:spPr>
        <p:txBody>
          <a:bodyPr wrap="square">
            <a:spAutoFit/>
          </a:bodyPr>
          <a:lstStyle/>
          <a:p>
            <a:r>
              <a:rPr lang="en-IN" sz="2200" b="1" dirty="0">
                <a:solidFill>
                  <a:schemeClr val="bg1"/>
                </a:solidFill>
              </a:rPr>
              <a:t>by </a:t>
            </a:r>
            <a:r>
              <a:rPr lang="en-IN" sz="2200" b="1" dirty="0" err="1">
                <a:solidFill>
                  <a:schemeClr val="bg1"/>
                </a:solidFill>
              </a:rPr>
              <a:t>manohar</a:t>
            </a:r>
            <a:endParaRPr lang="en-IN" sz="2200" b="1" dirty="0">
              <a:solidFill>
                <a:schemeClr val="bg1"/>
              </a:solidFill>
            </a:endParaRPr>
          </a:p>
        </p:txBody>
      </p:sp>
      <p:sp>
        <p:nvSpPr>
          <p:cNvPr id="18" name="TextBox 17">
            <a:extLst>
              <a:ext uri="{FF2B5EF4-FFF2-40B4-BE49-F238E27FC236}">
                <a16:creationId xmlns:a16="http://schemas.microsoft.com/office/drawing/2014/main" id="{C33A089B-3D9B-E9C3-D704-636E0149F524}"/>
              </a:ext>
            </a:extLst>
          </p:cNvPr>
          <p:cNvSpPr txBox="1"/>
          <p:nvPr/>
        </p:nvSpPr>
        <p:spPr>
          <a:xfrm>
            <a:off x="6858000" y="7165125"/>
            <a:ext cx="7315200" cy="646331"/>
          </a:xfrm>
          <a:prstGeom prst="rect">
            <a:avLst/>
          </a:prstGeom>
          <a:noFill/>
          <a:effectLst>
            <a:glow rad="228600">
              <a:schemeClr val="accent6">
                <a:satMod val="175000"/>
                <a:alpha val="40000"/>
              </a:schemeClr>
            </a:glow>
          </a:effectLst>
        </p:spPr>
        <p:txBody>
          <a:bodyPr wrap="square">
            <a:spAutoFit/>
          </a:bodyPr>
          <a:lstStyle/>
          <a:p>
            <a:endParaRPr lang="en-IN" b="1" dirty="0">
              <a:solidFill>
                <a:srgbClr val="FF0000"/>
              </a:solidFill>
              <a:highlight>
                <a:srgbClr val="FFFF00"/>
              </a:highlight>
              <a:latin typeface="Arial Black" panose="020B0A04020102020204" pitchFamily="34" charset="0"/>
            </a:endParaRPr>
          </a:p>
          <a:p>
            <a:r>
              <a:rPr lang="en-IN" b="1" dirty="0" err="1">
                <a:solidFill>
                  <a:srgbClr val="FF0000"/>
                </a:solidFill>
                <a:highlight>
                  <a:srgbClr val="FFFF00"/>
                </a:highlight>
                <a:latin typeface="Arial Black" panose="020B0A04020102020204" pitchFamily="34" charset="0"/>
              </a:rPr>
              <a:t>DR.G.Michael</a:t>
            </a:r>
            <a:endParaRPr lang="en-IN" b="1" dirty="0">
              <a:solidFill>
                <a:srgbClr val="FF0000"/>
              </a:solidFill>
              <a:highlight>
                <a:srgbClr val="FFFF00"/>
              </a:highlight>
              <a:latin typeface="Arial Black" panose="020B0A04020102020204" pitchFamily="34" charset="0"/>
            </a:endParaRPr>
          </a:p>
        </p:txBody>
      </p:sp>
      <p:sp>
        <p:nvSpPr>
          <p:cNvPr id="20" name="TextBox 19">
            <a:extLst>
              <a:ext uri="{FF2B5EF4-FFF2-40B4-BE49-F238E27FC236}">
                <a16:creationId xmlns:a16="http://schemas.microsoft.com/office/drawing/2014/main" id="{713BF9CA-6045-C80E-E716-1BE458B6F34B}"/>
              </a:ext>
            </a:extLst>
          </p:cNvPr>
          <p:cNvSpPr txBox="1"/>
          <p:nvPr/>
        </p:nvSpPr>
        <p:spPr>
          <a:xfrm>
            <a:off x="7002379" y="6742763"/>
            <a:ext cx="7315200" cy="477054"/>
          </a:xfrm>
          <a:prstGeom prst="rect">
            <a:avLst/>
          </a:prstGeom>
          <a:noFill/>
        </p:spPr>
        <p:txBody>
          <a:bodyPr wrap="square">
            <a:spAutoFit/>
          </a:bodyPr>
          <a:lstStyle/>
          <a:p>
            <a:r>
              <a:rPr lang="en-IN" sz="2500" b="1" dirty="0">
                <a:solidFill>
                  <a:schemeClr val="bg1"/>
                </a:solidFill>
                <a:highlight>
                  <a:srgbClr val="FF0000"/>
                </a:highlight>
              </a:rPr>
              <a:t>Guided </a:t>
            </a:r>
            <a:r>
              <a:rPr lang="en-IN" sz="2500" b="1" dirty="0">
                <a:solidFill>
                  <a:schemeClr val="bg1"/>
                </a:solidFill>
                <a:highlight>
                  <a:srgbClr val="00FF00"/>
                </a:highlight>
              </a:rPr>
              <a:t>by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6" name="Text 3"/>
          <p:cNvSpPr/>
          <p:nvPr/>
        </p:nvSpPr>
        <p:spPr>
          <a:xfrm>
            <a:off x="793790" y="6148864"/>
            <a:ext cx="4120753" cy="1451610"/>
          </a:xfrm>
          <a:prstGeom prst="rect">
            <a:avLst/>
          </a:prstGeom>
          <a:noFill/>
          <a:ln/>
        </p:spPr>
        <p:txBody>
          <a:bodyPr wrap="square" lIns="0" tIns="0" rIns="0" bIns="0" rtlCol="0" anchor="t"/>
          <a:lstStyle/>
          <a:p>
            <a:pPr marL="0" indent="0" algn="ctr">
              <a:lnSpc>
                <a:spcPts val="2850"/>
              </a:lnSpc>
              <a:buNone/>
            </a:pPr>
            <a:endParaRPr lang="en-US" sz="1750" dirty="0"/>
          </a:p>
        </p:txBody>
      </p:sp>
      <p:sp>
        <p:nvSpPr>
          <p:cNvPr id="13" name="Rectangle 12">
            <a:extLst>
              <a:ext uri="{FF2B5EF4-FFF2-40B4-BE49-F238E27FC236}">
                <a16:creationId xmlns:a16="http://schemas.microsoft.com/office/drawing/2014/main" id="{738EC584-9356-7D04-A4CE-1E9C4B9406C0}"/>
              </a:ext>
            </a:extLst>
          </p:cNvPr>
          <p:cNvSpPr/>
          <p:nvPr/>
        </p:nvSpPr>
        <p:spPr>
          <a:xfrm>
            <a:off x="12849726" y="7760368"/>
            <a:ext cx="1696453" cy="372979"/>
          </a:xfrm>
          <a:prstGeom prst="rect">
            <a:avLst/>
          </a:prstGeom>
          <a:solidFill>
            <a:srgbClr val="2416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DDF6D1B9-B926-2CD5-2677-FC4888DB14BF}"/>
              </a:ext>
            </a:extLst>
          </p:cNvPr>
          <p:cNvSpPr txBox="1"/>
          <p:nvPr/>
        </p:nvSpPr>
        <p:spPr>
          <a:xfrm>
            <a:off x="5546555" y="188827"/>
            <a:ext cx="2322097" cy="630942"/>
          </a:xfrm>
          <a:prstGeom prst="rect">
            <a:avLst/>
          </a:prstGeom>
          <a:noFill/>
          <a:effectLst>
            <a:glow rad="228600">
              <a:schemeClr val="accent4">
                <a:satMod val="175000"/>
                <a:alpha val="40000"/>
              </a:schemeClr>
            </a:glow>
          </a:effectLst>
        </p:spPr>
        <p:txBody>
          <a:bodyPr wrap="square">
            <a:spAutoFit/>
          </a:bodyPr>
          <a:lstStyle/>
          <a:p>
            <a:pPr algn="ctr"/>
            <a:r>
              <a:rPr lang="en-IN" sz="3500" b="1" dirty="0">
                <a:solidFill>
                  <a:schemeClr val="bg1"/>
                </a:solidFill>
                <a:highlight>
                  <a:srgbClr val="FF0000"/>
                </a:highlight>
                <a:latin typeface="Cooper Black" panose="0208090404030B020404" pitchFamily="18" charset="0"/>
              </a:rPr>
              <a:t>OUTPUT</a:t>
            </a:r>
          </a:p>
        </p:txBody>
      </p:sp>
      <p:sp>
        <p:nvSpPr>
          <p:cNvPr id="16" name="Rectangle 2">
            <a:extLst>
              <a:ext uri="{FF2B5EF4-FFF2-40B4-BE49-F238E27FC236}">
                <a16:creationId xmlns:a16="http://schemas.microsoft.com/office/drawing/2014/main" id="{B89B4798-9EE0-EFB4-A839-11AB7077A8F4}"/>
              </a:ext>
            </a:extLst>
          </p:cNvPr>
          <p:cNvSpPr>
            <a:spLocks noChangeArrowheads="1"/>
          </p:cNvSpPr>
          <p:nvPr/>
        </p:nvSpPr>
        <p:spPr bwMode="auto">
          <a:xfrm>
            <a:off x="6888521" y="2374290"/>
            <a:ext cx="565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025" name="Picture 1">
            <a:extLst>
              <a:ext uri="{FF2B5EF4-FFF2-40B4-BE49-F238E27FC236}">
                <a16:creationId xmlns:a16="http://schemas.microsoft.com/office/drawing/2014/main" id="{D763D806-839F-C321-CAD5-DEBCC5819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599" y="1784741"/>
            <a:ext cx="7459579" cy="5458269"/>
          </a:xfrm>
          <a:prstGeom prst="rect">
            <a:avLst/>
          </a:prstGeom>
          <a:noFill/>
          <a:ln>
            <a:solidFill>
              <a:srgbClr val="FFFF00"/>
            </a:solidFill>
          </a:ln>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B20C70E8-124C-2047-CC34-CCC2CB7933DC}"/>
              </a:ext>
            </a:extLst>
          </p:cNvPr>
          <p:cNvPicPr>
            <a:picLocks noChangeAspect="1"/>
          </p:cNvPicPr>
          <p:nvPr/>
        </p:nvPicPr>
        <p:blipFill>
          <a:blip r:embed="rId4"/>
          <a:stretch>
            <a:fillRect/>
          </a:stretch>
        </p:blipFill>
        <p:spPr>
          <a:xfrm>
            <a:off x="84222" y="1041400"/>
            <a:ext cx="6710278" cy="6451599"/>
          </a:xfrm>
          <a:prstGeom prst="rect">
            <a:avLst/>
          </a:prstGeom>
          <a:ln>
            <a:noFill/>
          </a:ln>
          <a:effectLst>
            <a:softEdge rad="112500"/>
          </a:effectLst>
        </p:spPr>
      </p:pic>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741884"/>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Conclusion</a:t>
            </a:r>
            <a:endParaRPr lang="en-US" sz="4450" dirty="0"/>
          </a:p>
        </p:txBody>
      </p:sp>
      <p:sp>
        <p:nvSpPr>
          <p:cNvPr id="3" name="Text 1"/>
          <p:cNvSpPr/>
          <p:nvPr/>
        </p:nvSpPr>
        <p:spPr>
          <a:xfrm>
            <a:off x="793790" y="29042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Lexical analysis is a crucial first step in the compilation process, breaking down code into its fundamental building blocks.</a:t>
            </a:r>
            <a:endParaRPr lang="en-US" sz="1750" dirty="0"/>
          </a:p>
        </p:txBody>
      </p:sp>
      <p:sp>
        <p:nvSpPr>
          <p:cNvPr id="4" name="Text 2"/>
          <p:cNvSpPr/>
          <p:nvPr/>
        </p:nvSpPr>
        <p:spPr>
          <a:xfrm>
            <a:off x="793790" y="334649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Robust lexical analyzers must handle a variety of challenges, including ambiguity, contextual dependence, and error handling.</a:t>
            </a:r>
            <a:endParaRPr lang="en-US" sz="1750" dirty="0"/>
          </a:p>
        </p:txBody>
      </p:sp>
      <p:sp>
        <p:nvSpPr>
          <p:cNvPr id="5" name="Text 3"/>
          <p:cNvSpPr/>
          <p:nvPr/>
        </p:nvSpPr>
        <p:spPr>
          <a:xfrm>
            <a:off x="793790" y="4151590"/>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Best practices like clear token definitions, optimization techniques, and effective error reporting are key to creating efficient and reliable lexical analyzers.</a:t>
            </a:r>
            <a:endParaRPr lang="en-US" sz="1750" dirty="0"/>
          </a:p>
        </p:txBody>
      </p:sp>
      <p:sp>
        <p:nvSpPr>
          <p:cNvPr id="6" name="Text 4"/>
          <p:cNvSpPr/>
          <p:nvPr/>
        </p:nvSpPr>
        <p:spPr>
          <a:xfrm>
            <a:off x="793790" y="495669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Real-world applications like compilers, interpreters, and web browsers all rely on sophisticated lexical analysis to function properly.</a:t>
            </a:r>
            <a:endParaRPr lang="en-US" sz="1750" dirty="0"/>
          </a:p>
        </p:txBody>
      </p:sp>
      <p:sp>
        <p:nvSpPr>
          <p:cNvPr id="7" name="Text 5"/>
          <p:cNvSpPr/>
          <p:nvPr/>
        </p:nvSpPr>
        <p:spPr>
          <a:xfrm>
            <a:off x="793790" y="576179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AD1E6"/>
                </a:solidFill>
                <a:latin typeface="Fira Sans" pitchFamily="34" charset="0"/>
                <a:ea typeface="Fira Sans" pitchFamily="34" charset="-122"/>
                <a:cs typeface="Fira Sans" pitchFamily="34" charset="-120"/>
              </a:rPr>
              <a:t>Continued advancements in lexical analysis will be essential as programming languages and code complexity continue to evolve.</a:t>
            </a:r>
            <a:endParaRPr lang="en-US" sz="1750" dirty="0"/>
          </a:p>
        </p:txBody>
      </p:sp>
      <p:sp>
        <p:nvSpPr>
          <p:cNvPr id="8" name="Rectangle 7">
            <a:extLst>
              <a:ext uri="{FF2B5EF4-FFF2-40B4-BE49-F238E27FC236}">
                <a16:creationId xmlns:a16="http://schemas.microsoft.com/office/drawing/2014/main" id="{1A845A09-C3EF-6FB7-E546-16C2C4CF4A5A}"/>
              </a:ext>
            </a:extLst>
          </p:cNvPr>
          <p:cNvSpPr/>
          <p:nvPr/>
        </p:nvSpPr>
        <p:spPr>
          <a:xfrm>
            <a:off x="12849726" y="7760368"/>
            <a:ext cx="1696453" cy="372979"/>
          </a:xfrm>
          <a:prstGeom prst="rect">
            <a:avLst/>
          </a:prstGeom>
          <a:solidFill>
            <a:srgbClr val="2416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672388" y="493295"/>
            <a:ext cx="11498327" cy="6436894"/>
          </a:xfrm>
          <a:prstGeom prst="rect">
            <a:avLst/>
          </a:prstGeom>
          <a:ln w="76200">
            <a:solidFill>
              <a:srgbClr val="00B0F0"/>
            </a:solidFill>
          </a:ln>
          <a:effectLst>
            <a:glow rad="228600">
              <a:schemeClr val="accent5">
                <a:satMod val="175000"/>
                <a:alpha val="40000"/>
              </a:schemeClr>
            </a:glow>
            <a:softEdge rad="317500"/>
          </a:effectLst>
          <a:scene3d>
            <a:camera prst="orthographicFront"/>
            <a:lightRig rig="threePt" dir="t"/>
          </a:scene3d>
          <a:sp3d>
            <a:bevelT w="165100" prst="coolSlant"/>
          </a:sp3d>
        </p:spPr>
      </p:pic>
      <p:sp>
        <p:nvSpPr>
          <p:cNvPr id="4" name="Text 0"/>
          <p:cNvSpPr/>
          <p:nvPr/>
        </p:nvSpPr>
        <p:spPr>
          <a:xfrm>
            <a:off x="3149266" y="5777369"/>
            <a:ext cx="8867273" cy="1044536"/>
          </a:xfrm>
          <a:prstGeom prst="rect">
            <a:avLst/>
          </a:prstGeom>
          <a:noFill/>
          <a:ln>
            <a:solidFill>
              <a:schemeClr val="accent4">
                <a:lumMod val="40000"/>
                <a:lumOff val="60000"/>
              </a:schemeClr>
            </a:solidFill>
          </a:ln>
          <a:effectLst>
            <a:glow rad="228600">
              <a:schemeClr val="accent4">
                <a:satMod val="175000"/>
                <a:alpha val="40000"/>
              </a:schemeClr>
            </a:glow>
          </a:effectLst>
        </p:spPr>
        <p:txBody>
          <a:bodyPr wrap="square" lIns="0" tIns="0" rIns="0" bIns="0" rtlCol="0" anchor="t"/>
          <a:lstStyle/>
          <a:p>
            <a:pPr marL="0" indent="0" algn="ctr">
              <a:lnSpc>
                <a:spcPts val="2850"/>
              </a:lnSpc>
              <a:buNone/>
            </a:pPr>
            <a:r>
              <a:rPr lang="en-US" sz="1750" b="1" dirty="0">
                <a:solidFill>
                  <a:srgbClr val="FF0000"/>
                </a:solidFill>
                <a:highlight>
                  <a:srgbClr val="FFFF00"/>
                </a:highlight>
                <a:latin typeface="Fira Sans" pitchFamily="34" charset="0"/>
                <a:ea typeface="Fira Sans" pitchFamily="34" charset="-122"/>
                <a:cs typeface="Fira Sans" pitchFamily="34" charset="-120"/>
              </a:rPr>
              <a:t>As we conclude our presentation, we'd like to express our sincere gratitude for your time and attention.</a:t>
            </a:r>
            <a:endParaRPr lang="en-US" sz="1750" b="1" dirty="0">
              <a:solidFill>
                <a:srgbClr val="FF0000"/>
              </a:solidFill>
              <a:highlight>
                <a:srgbClr val="FFFF00"/>
              </a:highlight>
            </a:endParaRPr>
          </a:p>
        </p:txBody>
      </p:sp>
      <p:sp>
        <p:nvSpPr>
          <p:cNvPr id="5" name="Rectangle 4">
            <a:extLst>
              <a:ext uri="{FF2B5EF4-FFF2-40B4-BE49-F238E27FC236}">
                <a16:creationId xmlns:a16="http://schemas.microsoft.com/office/drawing/2014/main" id="{CD9EB57A-3981-87EE-258D-C01EF90E6EA1}"/>
              </a:ext>
            </a:extLst>
          </p:cNvPr>
          <p:cNvSpPr/>
          <p:nvPr/>
        </p:nvSpPr>
        <p:spPr>
          <a:xfrm>
            <a:off x="12849726" y="7760368"/>
            <a:ext cx="1696453" cy="372979"/>
          </a:xfrm>
          <a:prstGeom prst="rect">
            <a:avLst/>
          </a:prstGeom>
          <a:solidFill>
            <a:srgbClr val="2416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9071610"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Introduction to Lexical Analysis</a:t>
            </a:r>
            <a:endParaRPr lang="en-US" sz="4450" dirty="0"/>
          </a:p>
        </p:txBody>
      </p:sp>
      <p:sp>
        <p:nvSpPr>
          <p:cNvPr id="3" name="Text 1"/>
          <p:cNvSpPr/>
          <p:nvPr/>
        </p:nvSpPr>
        <p:spPr>
          <a:xfrm>
            <a:off x="793790" y="3815715"/>
            <a:ext cx="3258860"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Foundation of Compilers</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Lexical analysis is the first phase in a compiler's pipeline. It acts as the bridge between raw code and the compiler's understanding of it.</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94CAF"/>
                </a:solidFill>
                <a:latin typeface="Inconsolata Bold" pitchFamily="34" charset="0"/>
                <a:ea typeface="Inconsolata Bold" pitchFamily="34" charset="-122"/>
                <a:cs typeface="Inconsolata Bold" pitchFamily="34" charset="-120"/>
              </a:rPr>
              <a:t>Focus on Tokens</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AD1E6"/>
                </a:solidFill>
                <a:latin typeface="Fira Sans" pitchFamily="34" charset="0"/>
                <a:ea typeface="Fira Sans" pitchFamily="34" charset="-122"/>
                <a:cs typeface="Fira Sans" pitchFamily="34" charset="-120"/>
              </a:rPr>
              <a:t>The primary goal is to break down the source code into smaller, meaningful units known as tokens. Think of them as the individual words of a language.</a:t>
            </a:r>
            <a:endParaRPr lang="en-US" sz="1750" dirty="0"/>
          </a:p>
        </p:txBody>
      </p:sp>
      <p:sp>
        <p:nvSpPr>
          <p:cNvPr id="7" name="Rectangle 6">
            <a:extLst>
              <a:ext uri="{FF2B5EF4-FFF2-40B4-BE49-F238E27FC236}">
                <a16:creationId xmlns:a16="http://schemas.microsoft.com/office/drawing/2014/main" id="{EA6CE119-9CE7-E9D9-3404-5AA935F629E8}"/>
              </a:ext>
            </a:extLst>
          </p:cNvPr>
          <p:cNvSpPr/>
          <p:nvPr/>
        </p:nvSpPr>
        <p:spPr>
          <a:xfrm>
            <a:off x="12849726" y="7760368"/>
            <a:ext cx="1696453" cy="372979"/>
          </a:xfrm>
          <a:prstGeom prst="rect">
            <a:avLst/>
          </a:prstGeom>
          <a:solidFill>
            <a:srgbClr val="2416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8641" y="614720"/>
            <a:ext cx="7579519" cy="1396841"/>
          </a:xfrm>
          <a:prstGeom prst="rect">
            <a:avLst/>
          </a:prstGeom>
          <a:noFill/>
          <a:ln/>
        </p:spPr>
        <p:txBody>
          <a:bodyPr wrap="square" lIns="0" tIns="0" rIns="0" bIns="0" rtlCol="0" anchor="t"/>
          <a:lstStyle/>
          <a:p>
            <a:pPr marL="0" indent="0">
              <a:lnSpc>
                <a:spcPts val="5450"/>
              </a:lnSpc>
              <a:buNone/>
            </a:pPr>
            <a:r>
              <a:rPr lang="en-US" sz="4350" b="1" dirty="0">
                <a:solidFill>
                  <a:srgbClr val="F94CAF"/>
                </a:solidFill>
                <a:latin typeface="Inconsolata Bold" pitchFamily="34" charset="0"/>
                <a:ea typeface="Inconsolata Bold" pitchFamily="34" charset="-122"/>
                <a:cs typeface="Inconsolata Bold" pitchFamily="34" charset="-120"/>
              </a:rPr>
              <a:t>Objectives of Lexical Analysis</a:t>
            </a:r>
            <a:endParaRPr lang="en-US" sz="4350" dirty="0"/>
          </a:p>
        </p:txBody>
      </p:sp>
      <p:sp>
        <p:nvSpPr>
          <p:cNvPr id="4" name="Shape 1"/>
          <p:cNvSpPr/>
          <p:nvPr/>
        </p:nvSpPr>
        <p:spPr>
          <a:xfrm>
            <a:off x="6268641" y="2598063"/>
            <a:ext cx="502801" cy="502801"/>
          </a:xfrm>
          <a:prstGeom prst="roundRect">
            <a:avLst>
              <a:gd name="adj" fmla="val 6668"/>
            </a:avLst>
          </a:prstGeom>
          <a:solidFill>
            <a:srgbClr val="433550"/>
          </a:solidFill>
          <a:ln/>
        </p:spPr>
      </p:sp>
      <p:sp>
        <p:nvSpPr>
          <p:cNvPr id="5" name="Text 2"/>
          <p:cNvSpPr/>
          <p:nvPr/>
        </p:nvSpPr>
        <p:spPr>
          <a:xfrm>
            <a:off x="6436162" y="2681764"/>
            <a:ext cx="167640" cy="335280"/>
          </a:xfrm>
          <a:prstGeom prst="rect">
            <a:avLst/>
          </a:prstGeom>
          <a:noFill/>
          <a:ln/>
        </p:spPr>
        <p:txBody>
          <a:bodyPr wrap="none" lIns="0" tIns="0" rIns="0" bIns="0" rtlCol="0" anchor="t"/>
          <a:lstStyle/>
          <a:p>
            <a:pPr marL="0" indent="0" algn="ctr">
              <a:lnSpc>
                <a:spcPts val="2600"/>
              </a:lnSpc>
              <a:buNone/>
            </a:pPr>
            <a:r>
              <a:rPr lang="en-US" sz="2600" b="1" dirty="0">
                <a:solidFill>
                  <a:srgbClr val="DAD1E6"/>
                </a:solidFill>
                <a:latin typeface="Inconsolata Bold" pitchFamily="34" charset="0"/>
                <a:ea typeface="Inconsolata Bold" pitchFamily="34" charset="-122"/>
                <a:cs typeface="Inconsolata Bold" pitchFamily="34" charset="-120"/>
              </a:rPr>
              <a:t>1</a:t>
            </a:r>
            <a:endParaRPr lang="en-US" sz="2600" dirty="0"/>
          </a:p>
        </p:txBody>
      </p:sp>
      <p:sp>
        <p:nvSpPr>
          <p:cNvPr id="6" name="Text 3"/>
          <p:cNvSpPr/>
          <p:nvPr/>
        </p:nvSpPr>
        <p:spPr>
          <a:xfrm>
            <a:off x="6994922" y="2598063"/>
            <a:ext cx="2793921" cy="349210"/>
          </a:xfrm>
          <a:prstGeom prst="rect">
            <a:avLst/>
          </a:prstGeom>
          <a:noFill/>
          <a:ln/>
        </p:spPr>
        <p:txBody>
          <a:bodyPr wrap="none" lIns="0" tIns="0" rIns="0" bIns="0" rtlCol="0" anchor="t"/>
          <a:lstStyle/>
          <a:p>
            <a:pPr marL="0" indent="0">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Token Identification</a:t>
            </a:r>
            <a:endParaRPr lang="en-US" sz="2150" dirty="0"/>
          </a:p>
        </p:txBody>
      </p:sp>
      <p:sp>
        <p:nvSpPr>
          <p:cNvPr id="7" name="Text 4"/>
          <p:cNvSpPr/>
          <p:nvPr/>
        </p:nvSpPr>
        <p:spPr>
          <a:xfrm>
            <a:off x="6994922" y="3081338"/>
            <a:ext cx="2951798" cy="1787723"/>
          </a:xfrm>
          <a:prstGeom prst="rect">
            <a:avLst/>
          </a:prstGeom>
          <a:noFill/>
          <a:ln/>
        </p:spPr>
        <p:txBody>
          <a:bodyPr wrap="square" lIns="0" tIns="0" rIns="0" bIns="0"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Recognizing the individual tokens from the input stream, distinguishing keywords, identifiers, operators, and constants.</a:t>
            </a:r>
            <a:endParaRPr lang="en-US" sz="1750" dirty="0"/>
          </a:p>
        </p:txBody>
      </p:sp>
      <p:sp>
        <p:nvSpPr>
          <p:cNvPr id="8" name="Shape 5"/>
          <p:cNvSpPr/>
          <p:nvPr/>
        </p:nvSpPr>
        <p:spPr>
          <a:xfrm>
            <a:off x="10170200" y="2598063"/>
            <a:ext cx="502801" cy="502801"/>
          </a:xfrm>
          <a:prstGeom prst="roundRect">
            <a:avLst>
              <a:gd name="adj" fmla="val 6668"/>
            </a:avLst>
          </a:prstGeom>
          <a:solidFill>
            <a:srgbClr val="433550"/>
          </a:solidFill>
          <a:ln/>
        </p:spPr>
      </p:sp>
      <p:sp>
        <p:nvSpPr>
          <p:cNvPr id="9" name="Text 6"/>
          <p:cNvSpPr/>
          <p:nvPr/>
        </p:nvSpPr>
        <p:spPr>
          <a:xfrm>
            <a:off x="10337721" y="2681764"/>
            <a:ext cx="167640" cy="335280"/>
          </a:xfrm>
          <a:prstGeom prst="rect">
            <a:avLst/>
          </a:prstGeom>
          <a:noFill/>
          <a:ln/>
        </p:spPr>
        <p:txBody>
          <a:bodyPr wrap="none" lIns="0" tIns="0" rIns="0" bIns="0" rtlCol="0" anchor="t"/>
          <a:lstStyle/>
          <a:p>
            <a:pPr marL="0" indent="0" algn="ctr">
              <a:lnSpc>
                <a:spcPts val="2600"/>
              </a:lnSpc>
              <a:buNone/>
            </a:pPr>
            <a:r>
              <a:rPr lang="en-US" sz="2600" b="1" dirty="0">
                <a:solidFill>
                  <a:srgbClr val="DAD1E6"/>
                </a:solidFill>
                <a:latin typeface="Inconsolata Bold" pitchFamily="34" charset="0"/>
                <a:ea typeface="Inconsolata Bold" pitchFamily="34" charset="-122"/>
                <a:cs typeface="Inconsolata Bold" pitchFamily="34" charset="-120"/>
              </a:rPr>
              <a:t>2</a:t>
            </a:r>
            <a:endParaRPr lang="en-US" sz="2600" dirty="0"/>
          </a:p>
        </p:txBody>
      </p:sp>
      <p:sp>
        <p:nvSpPr>
          <p:cNvPr id="10" name="Text 7"/>
          <p:cNvSpPr/>
          <p:nvPr/>
        </p:nvSpPr>
        <p:spPr>
          <a:xfrm>
            <a:off x="10896481" y="2598063"/>
            <a:ext cx="2793921" cy="349210"/>
          </a:xfrm>
          <a:prstGeom prst="rect">
            <a:avLst/>
          </a:prstGeom>
          <a:noFill/>
          <a:ln/>
        </p:spPr>
        <p:txBody>
          <a:bodyPr wrap="none" lIns="0" tIns="0" rIns="0" bIns="0" rtlCol="0" anchor="t"/>
          <a:lstStyle/>
          <a:p>
            <a:pPr marL="0" indent="0">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Token Classification</a:t>
            </a:r>
            <a:endParaRPr lang="en-US" sz="2150" dirty="0"/>
          </a:p>
        </p:txBody>
      </p:sp>
      <p:sp>
        <p:nvSpPr>
          <p:cNvPr id="11" name="Text 8"/>
          <p:cNvSpPr/>
          <p:nvPr/>
        </p:nvSpPr>
        <p:spPr>
          <a:xfrm>
            <a:off x="10896481" y="3081338"/>
            <a:ext cx="2951798" cy="1430179"/>
          </a:xfrm>
          <a:prstGeom prst="rect">
            <a:avLst/>
          </a:prstGeom>
          <a:noFill/>
          <a:ln/>
        </p:spPr>
        <p:txBody>
          <a:bodyPr wrap="square" lIns="0" tIns="0" rIns="0" bIns="0"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Assigning each token a specific category based on its role and meaning within the programming language.</a:t>
            </a:r>
            <a:endParaRPr lang="en-US" sz="1750" dirty="0"/>
          </a:p>
        </p:txBody>
      </p:sp>
      <p:sp>
        <p:nvSpPr>
          <p:cNvPr id="12" name="Shape 9"/>
          <p:cNvSpPr/>
          <p:nvPr/>
        </p:nvSpPr>
        <p:spPr>
          <a:xfrm>
            <a:off x="6268641" y="5343882"/>
            <a:ext cx="502801" cy="502801"/>
          </a:xfrm>
          <a:prstGeom prst="roundRect">
            <a:avLst>
              <a:gd name="adj" fmla="val 6668"/>
            </a:avLst>
          </a:prstGeom>
          <a:solidFill>
            <a:srgbClr val="433550"/>
          </a:solidFill>
          <a:ln/>
        </p:spPr>
      </p:sp>
      <p:sp>
        <p:nvSpPr>
          <p:cNvPr id="13" name="Text 10"/>
          <p:cNvSpPr/>
          <p:nvPr/>
        </p:nvSpPr>
        <p:spPr>
          <a:xfrm>
            <a:off x="6436162" y="5427583"/>
            <a:ext cx="167640" cy="335280"/>
          </a:xfrm>
          <a:prstGeom prst="rect">
            <a:avLst/>
          </a:prstGeom>
          <a:noFill/>
          <a:ln/>
        </p:spPr>
        <p:txBody>
          <a:bodyPr wrap="none" lIns="0" tIns="0" rIns="0" bIns="0" rtlCol="0" anchor="t"/>
          <a:lstStyle/>
          <a:p>
            <a:pPr marL="0" indent="0" algn="ctr">
              <a:lnSpc>
                <a:spcPts val="2600"/>
              </a:lnSpc>
              <a:buNone/>
            </a:pPr>
            <a:r>
              <a:rPr lang="en-US" sz="2600" b="1" dirty="0">
                <a:solidFill>
                  <a:srgbClr val="DAD1E6"/>
                </a:solidFill>
                <a:latin typeface="Inconsolata Bold" pitchFamily="34" charset="0"/>
                <a:ea typeface="Inconsolata Bold" pitchFamily="34" charset="-122"/>
                <a:cs typeface="Inconsolata Bold" pitchFamily="34" charset="-120"/>
              </a:rPr>
              <a:t>3</a:t>
            </a:r>
            <a:endParaRPr lang="en-US" sz="2600" dirty="0"/>
          </a:p>
        </p:txBody>
      </p:sp>
      <p:sp>
        <p:nvSpPr>
          <p:cNvPr id="14" name="Text 11"/>
          <p:cNvSpPr/>
          <p:nvPr/>
        </p:nvSpPr>
        <p:spPr>
          <a:xfrm>
            <a:off x="6994922" y="5343882"/>
            <a:ext cx="2793921" cy="349210"/>
          </a:xfrm>
          <a:prstGeom prst="rect">
            <a:avLst/>
          </a:prstGeom>
          <a:noFill/>
          <a:ln/>
        </p:spPr>
        <p:txBody>
          <a:bodyPr wrap="none" lIns="0" tIns="0" rIns="0" bIns="0" rtlCol="0" anchor="t"/>
          <a:lstStyle/>
          <a:p>
            <a:pPr marL="0" indent="0">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Error Detection</a:t>
            </a:r>
            <a:endParaRPr lang="en-US" sz="2150" dirty="0"/>
          </a:p>
        </p:txBody>
      </p:sp>
      <p:sp>
        <p:nvSpPr>
          <p:cNvPr id="15" name="Text 12"/>
          <p:cNvSpPr/>
          <p:nvPr/>
        </p:nvSpPr>
        <p:spPr>
          <a:xfrm>
            <a:off x="6994922" y="5827157"/>
            <a:ext cx="2951798" cy="1787723"/>
          </a:xfrm>
          <a:prstGeom prst="rect">
            <a:avLst/>
          </a:prstGeom>
          <a:noFill/>
          <a:ln/>
        </p:spPr>
        <p:txBody>
          <a:bodyPr wrap="square" lIns="0" tIns="0" rIns="0" bIns="0"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Detecting invalid characters, unexpected sequences, and syntax errors during the process of scanning the code.</a:t>
            </a:r>
            <a:endParaRPr lang="en-US" sz="1750" dirty="0"/>
          </a:p>
        </p:txBody>
      </p:sp>
      <p:sp>
        <p:nvSpPr>
          <p:cNvPr id="16" name="Shape 13"/>
          <p:cNvSpPr/>
          <p:nvPr/>
        </p:nvSpPr>
        <p:spPr>
          <a:xfrm>
            <a:off x="10170200" y="5343882"/>
            <a:ext cx="502801" cy="502801"/>
          </a:xfrm>
          <a:prstGeom prst="roundRect">
            <a:avLst>
              <a:gd name="adj" fmla="val 6668"/>
            </a:avLst>
          </a:prstGeom>
          <a:solidFill>
            <a:srgbClr val="433550"/>
          </a:solidFill>
          <a:ln/>
        </p:spPr>
      </p:sp>
      <p:sp>
        <p:nvSpPr>
          <p:cNvPr id="17" name="Text 14"/>
          <p:cNvSpPr/>
          <p:nvPr/>
        </p:nvSpPr>
        <p:spPr>
          <a:xfrm>
            <a:off x="10337721" y="5427583"/>
            <a:ext cx="167640" cy="335280"/>
          </a:xfrm>
          <a:prstGeom prst="rect">
            <a:avLst/>
          </a:prstGeom>
          <a:noFill/>
          <a:ln/>
        </p:spPr>
        <p:txBody>
          <a:bodyPr wrap="none" lIns="0" tIns="0" rIns="0" bIns="0" rtlCol="0" anchor="t"/>
          <a:lstStyle/>
          <a:p>
            <a:pPr marL="0" indent="0" algn="ctr">
              <a:lnSpc>
                <a:spcPts val="2600"/>
              </a:lnSpc>
              <a:buNone/>
            </a:pPr>
            <a:r>
              <a:rPr lang="en-US" sz="2600" b="1" dirty="0">
                <a:solidFill>
                  <a:srgbClr val="DAD1E6"/>
                </a:solidFill>
                <a:latin typeface="Inconsolata Bold" pitchFamily="34" charset="0"/>
                <a:ea typeface="Inconsolata Bold" pitchFamily="34" charset="-122"/>
                <a:cs typeface="Inconsolata Bold" pitchFamily="34" charset="-120"/>
              </a:rPr>
              <a:t>4</a:t>
            </a:r>
            <a:endParaRPr lang="en-US" sz="2600" dirty="0"/>
          </a:p>
        </p:txBody>
      </p:sp>
      <p:sp>
        <p:nvSpPr>
          <p:cNvPr id="18" name="Text 15"/>
          <p:cNvSpPr/>
          <p:nvPr/>
        </p:nvSpPr>
        <p:spPr>
          <a:xfrm>
            <a:off x="10896481" y="5343882"/>
            <a:ext cx="2932867" cy="349210"/>
          </a:xfrm>
          <a:prstGeom prst="rect">
            <a:avLst/>
          </a:prstGeom>
          <a:noFill/>
          <a:ln/>
        </p:spPr>
        <p:txBody>
          <a:bodyPr wrap="none" lIns="0" tIns="0" rIns="0" bIns="0" rtlCol="0" anchor="t"/>
          <a:lstStyle/>
          <a:p>
            <a:pPr marL="0" indent="0">
              <a:lnSpc>
                <a:spcPts val="2700"/>
              </a:lnSpc>
              <a:buNone/>
            </a:pPr>
            <a:r>
              <a:rPr lang="en-US" sz="2150" b="1" dirty="0">
                <a:solidFill>
                  <a:srgbClr val="DAD1E6"/>
                </a:solidFill>
                <a:latin typeface="Inconsolata Bold" pitchFamily="34" charset="0"/>
                <a:ea typeface="Inconsolata Bold" pitchFamily="34" charset="-122"/>
                <a:cs typeface="Inconsolata Bold" pitchFamily="34" charset="-120"/>
              </a:rPr>
              <a:t>Token Stream Creation</a:t>
            </a:r>
            <a:endParaRPr lang="en-US" sz="2150" dirty="0"/>
          </a:p>
        </p:txBody>
      </p:sp>
      <p:sp>
        <p:nvSpPr>
          <p:cNvPr id="19" name="Text 16"/>
          <p:cNvSpPr/>
          <p:nvPr/>
        </p:nvSpPr>
        <p:spPr>
          <a:xfrm>
            <a:off x="10896481" y="5827157"/>
            <a:ext cx="2951798" cy="1430179"/>
          </a:xfrm>
          <a:prstGeom prst="rect">
            <a:avLst/>
          </a:prstGeom>
          <a:noFill/>
          <a:ln/>
        </p:spPr>
        <p:txBody>
          <a:bodyPr wrap="square" lIns="0" tIns="0" rIns="0" bIns="0"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Producing a stream of tokens that represent the input code in a structured and organized manner.</a:t>
            </a:r>
            <a:endParaRPr lang="en-US" sz="1750" dirty="0"/>
          </a:p>
        </p:txBody>
      </p:sp>
      <p:sp>
        <p:nvSpPr>
          <p:cNvPr id="20" name="Rectangle 19">
            <a:extLst>
              <a:ext uri="{FF2B5EF4-FFF2-40B4-BE49-F238E27FC236}">
                <a16:creationId xmlns:a16="http://schemas.microsoft.com/office/drawing/2014/main" id="{23C9556E-D9EC-5AD2-4E35-2969D5447DC1}"/>
              </a:ext>
            </a:extLst>
          </p:cNvPr>
          <p:cNvSpPr/>
          <p:nvPr/>
        </p:nvSpPr>
        <p:spPr>
          <a:xfrm>
            <a:off x="12849726" y="7760368"/>
            <a:ext cx="1696453" cy="372979"/>
          </a:xfrm>
          <a:prstGeom prst="rect">
            <a:avLst/>
          </a:prstGeom>
          <a:solidFill>
            <a:srgbClr val="2416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3160" y="927735"/>
            <a:ext cx="7650480" cy="1333738"/>
          </a:xfrm>
          <a:prstGeom prst="rect">
            <a:avLst/>
          </a:prstGeom>
          <a:noFill/>
          <a:ln/>
        </p:spPr>
        <p:txBody>
          <a:bodyPr wrap="square" lIns="0" tIns="0" rIns="0" bIns="0" rtlCol="0" anchor="t"/>
          <a:lstStyle/>
          <a:p>
            <a:pPr marL="0" indent="0">
              <a:lnSpc>
                <a:spcPts val="5250"/>
              </a:lnSpc>
              <a:buNone/>
            </a:pPr>
            <a:r>
              <a:rPr lang="en-US" sz="4200" b="1" dirty="0">
                <a:solidFill>
                  <a:srgbClr val="F94CAF"/>
                </a:solidFill>
                <a:latin typeface="Inconsolata Bold" pitchFamily="34" charset="0"/>
                <a:ea typeface="Inconsolata Bold" pitchFamily="34" charset="-122"/>
                <a:cs typeface="Inconsolata Bold" pitchFamily="34" charset="-120"/>
              </a:rPr>
              <a:t>Lexical Tokens and their Classification</a:t>
            </a:r>
            <a:endParaRPr lang="en-US" sz="4200" dirty="0"/>
          </a:p>
        </p:txBody>
      </p:sp>
      <p:sp>
        <p:nvSpPr>
          <p:cNvPr id="4" name="Shape 1"/>
          <p:cNvSpPr/>
          <p:nvPr/>
        </p:nvSpPr>
        <p:spPr>
          <a:xfrm>
            <a:off x="6233160" y="2581513"/>
            <a:ext cx="3718560" cy="2253496"/>
          </a:xfrm>
          <a:prstGeom prst="roundRect">
            <a:avLst>
              <a:gd name="adj" fmla="val 1420"/>
            </a:avLst>
          </a:prstGeom>
          <a:solidFill>
            <a:srgbClr val="433550"/>
          </a:solidFill>
          <a:ln/>
        </p:spPr>
      </p:sp>
      <p:sp>
        <p:nvSpPr>
          <p:cNvPr id="5" name="Text 2"/>
          <p:cNvSpPr/>
          <p:nvPr/>
        </p:nvSpPr>
        <p:spPr>
          <a:xfrm>
            <a:off x="6446520" y="2794873"/>
            <a:ext cx="2667357" cy="333375"/>
          </a:xfrm>
          <a:prstGeom prst="rect">
            <a:avLst/>
          </a:prstGeom>
          <a:noFill/>
          <a:ln/>
        </p:spPr>
        <p:txBody>
          <a:bodyPr wrap="none" lIns="0" tIns="0" rIns="0" bIns="0" rtlCol="0" anchor="t"/>
          <a:lstStyle/>
          <a:p>
            <a:pPr marL="0" indent="0">
              <a:lnSpc>
                <a:spcPts val="2600"/>
              </a:lnSpc>
              <a:buNone/>
            </a:pPr>
            <a:r>
              <a:rPr lang="en-US" sz="2100" b="1" dirty="0">
                <a:solidFill>
                  <a:srgbClr val="DAD1E6"/>
                </a:solidFill>
                <a:latin typeface="Inconsolata Bold" pitchFamily="34" charset="0"/>
                <a:ea typeface="Inconsolata Bold" pitchFamily="34" charset="-122"/>
                <a:cs typeface="Inconsolata Bold" pitchFamily="34" charset="-120"/>
              </a:rPr>
              <a:t>Keywords</a:t>
            </a:r>
            <a:endParaRPr lang="en-US" sz="2100" dirty="0"/>
          </a:p>
        </p:txBody>
      </p:sp>
      <p:sp>
        <p:nvSpPr>
          <p:cNvPr id="6" name="Text 3"/>
          <p:cNvSpPr/>
          <p:nvPr/>
        </p:nvSpPr>
        <p:spPr>
          <a:xfrm>
            <a:off x="6446520" y="3256240"/>
            <a:ext cx="3291840" cy="1365409"/>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Reserved words with predefined meanings, like "int," "if," and "while," which are essential for programming logic.</a:t>
            </a:r>
            <a:endParaRPr lang="en-US" sz="1650" dirty="0"/>
          </a:p>
        </p:txBody>
      </p:sp>
      <p:sp>
        <p:nvSpPr>
          <p:cNvPr id="7" name="Shape 4"/>
          <p:cNvSpPr/>
          <p:nvPr/>
        </p:nvSpPr>
        <p:spPr>
          <a:xfrm>
            <a:off x="10165080" y="2581513"/>
            <a:ext cx="3718560" cy="2253496"/>
          </a:xfrm>
          <a:prstGeom prst="roundRect">
            <a:avLst>
              <a:gd name="adj" fmla="val 1420"/>
            </a:avLst>
          </a:prstGeom>
          <a:solidFill>
            <a:srgbClr val="433550"/>
          </a:solidFill>
          <a:ln/>
        </p:spPr>
      </p:sp>
      <p:sp>
        <p:nvSpPr>
          <p:cNvPr id="8" name="Text 5"/>
          <p:cNvSpPr/>
          <p:nvPr/>
        </p:nvSpPr>
        <p:spPr>
          <a:xfrm>
            <a:off x="10378440" y="2794873"/>
            <a:ext cx="2667357" cy="333375"/>
          </a:xfrm>
          <a:prstGeom prst="rect">
            <a:avLst/>
          </a:prstGeom>
          <a:noFill/>
          <a:ln/>
        </p:spPr>
        <p:txBody>
          <a:bodyPr wrap="none" lIns="0" tIns="0" rIns="0" bIns="0" rtlCol="0" anchor="t"/>
          <a:lstStyle/>
          <a:p>
            <a:pPr marL="0" indent="0">
              <a:lnSpc>
                <a:spcPts val="2600"/>
              </a:lnSpc>
              <a:buNone/>
            </a:pPr>
            <a:r>
              <a:rPr lang="en-US" sz="2100" b="1" dirty="0">
                <a:solidFill>
                  <a:srgbClr val="DAD1E6"/>
                </a:solidFill>
                <a:latin typeface="Inconsolata Bold" pitchFamily="34" charset="0"/>
                <a:ea typeface="Inconsolata Bold" pitchFamily="34" charset="-122"/>
                <a:cs typeface="Inconsolata Bold" pitchFamily="34" charset="-120"/>
              </a:rPr>
              <a:t>Identifiers</a:t>
            </a:r>
            <a:endParaRPr lang="en-US" sz="2100" dirty="0"/>
          </a:p>
        </p:txBody>
      </p:sp>
      <p:sp>
        <p:nvSpPr>
          <p:cNvPr id="9" name="Text 6"/>
          <p:cNvSpPr/>
          <p:nvPr/>
        </p:nvSpPr>
        <p:spPr>
          <a:xfrm>
            <a:off x="10378440" y="3256240"/>
            <a:ext cx="3291840" cy="1365409"/>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User-defined names used for variables, functions, and other program elements, like "myVariable" or "calculateSum."</a:t>
            </a:r>
            <a:endParaRPr lang="en-US" sz="1650" dirty="0"/>
          </a:p>
        </p:txBody>
      </p:sp>
      <p:sp>
        <p:nvSpPr>
          <p:cNvPr id="10" name="Shape 7"/>
          <p:cNvSpPr/>
          <p:nvPr/>
        </p:nvSpPr>
        <p:spPr>
          <a:xfrm>
            <a:off x="6233160" y="5048369"/>
            <a:ext cx="3718560" cy="2253496"/>
          </a:xfrm>
          <a:prstGeom prst="roundRect">
            <a:avLst>
              <a:gd name="adj" fmla="val 1420"/>
            </a:avLst>
          </a:prstGeom>
          <a:solidFill>
            <a:srgbClr val="433550"/>
          </a:solidFill>
          <a:ln/>
        </p:spPr>
      </p:sp>
      <p:sp>
        <p:nvSpPr>
          <p:cNvPr id="11" name="Text 8"/>
          <p:cNvSpPr/>
          <p:nvPr/>
        </p:nvSpPr>
        <p:spPr>
          <a:xfrm>
            <a:off x="6446520" y="5261729"/>
            <a:ext cx="2667357" cy="333375"/>
          </a:xfrm>
          <a:prstGeom prst="rect">
            <a:avLst/>
          </a:prstGeom>
          <a:noFill/>
          <a:ln/>
        </p:spPr>
        <p:txBody>
          <a:bodyPr wrap="none" lIns="0" tIns="0" rIns="0" bIns="0" rtlCol="0" anchor="t"/>
          <a:lstStyle/>
          <a:p>
            <a:pPr marL="0" indent="0">
              <a:lnSpc>
                <a:spcPts val="2600"/>
              </a:lnSpc>
              <a:buNone/>
            </a:pPr>
            <a:r>
              <a:rPr lang="en-US" sz="2100" b="1" dirty="0">
                <a:solidFill>
                  <a:srgbClr val="DAD1E6"/>
                </a:solidFill>
                <a:latin typeface="Inconsolata Bold" pitchFamily="34" charset="0"/>
                <a:ea typeface="Inconsolata Bold" pitchFamily="34" charset="-122"/>
                <a:cs typeface="Inconsolata Bold" pitchFamily="34" charset="-120"/>
              </a:rPr>
              <a:t>Operators</a:t>
            </a:r>
            <a:endParaRPr lang="en-US" sz="2100" dirty="0"/>
          </a:p>
        </p:txBody>
      </p:sp>
      <p:sp>
        <p:nvSpPr>
          <p:cNvPr id="12" name="Text 9"/>
          <p:cNvSpPr/>
          <p:nvPr/>
        </p:nvSpPr>
        <p:spPr>
          <a:xfrm>
            <a:off x="6446520" y="5723096"/>
            <a:ext cx="3291840" cy="1365409"/>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Symbols that perform operations, like "+", "-", "*", "/", "=", and "&lt;", indicating calculations, comparisons, or assignments.</a:t>
            </a:r>
            <a:endParaRPr lang="en-US" sz="1650" dirty="0"/>
          </a:p>
        </p:txBody>
      </p:sp>
      <p:sp>
        <p:nvSpPr>
          <p:cNvPr id="13" name="Shape 10"/>
          <p:cNvSpPr/>
          <p:nvPr/>
        </p:nvSpPr>
        <p:spPr>
          <a:xfrm>
            <a:off x="10165080" y="5048369"/>
            <a:ext cx="3718560" cy="2253496"/>
          </a:xfrm>
          <a:prstGeom prst="roundRect">
            <a:avLst>
              <a:gd name="adj" fmla="val 1420"/>
            </a:avLst>
          </a:prstGeom>
          <a:solidFill>
            <a:srgbClr val="433550"/>
          </a:solidFill>
          <a:ln/>
        </p:spPr>
      </p:sp>
      <p:sp>
        <p:nvSpPr>
          <p:cNvPr id="14" name="Text 11"/>
          <p:cNvSpPr/>
          <p:nvPr/>
        </p:nvSpPr>
        <p:spPr>
          <a:xfrm>
            <a:off x="10378440" y="5261729"/>
            <a:ext cx="2667357" cy="333375"/>
          </a:xfrm>
          <a:prstGeom prst="rect">
            <a:avLst/>
          </a:prstGeom>
          <a:noFill/>
          <a:ln/>
        </p:spPr>
        <p:txBody>
          <a:bodyPr wrap="none" lIns="0" tIns="0" rIns="0" bIns="0" rtlCol="0" anchor="t"/>
          <a:lstStyle/>
          <a:p>
            <a:pPr marL="0" indent="0">
              <a:lnSpc>
                <a:spcPts val="2600"/>
              </a:lnSpc>
              <a:buNone/>
            </a:pPr>
            <a:r>
              <a:rPr lang="en-US" sz="2100" b="1" dirty="0">
                <a:solidFill>
                  <a:srgbClr val="DAD1E6"/>
                </a:solidFill>
                <a:latin typeface="Inconsolata Bold" pitchFamily="34" charset="0"/>
                <a:ea typeface="Inconsolata Bold" pitchFamily="34" charset="-122"/>
                <a:cs typeface="Inconsolata Bold" pitchFamily="34" charset="-120"/>
              </a:rPr>
              <a:t>Constants</a:t>
            </a:r>
            <a:endParaRPr lang="en-US" sz="2100" dirty="0"/>
          </a:p>
        </p:txBody>
      </p:sp>
      <p:sp>
        <p:nvSpPr>
          <p:cNvPr id="15" name="Text 12"/>
          <p:cNvSpPr/>
          <p:nvPr/>
        </p:nvSpPr>
        <p:spPr>
          <a:xfrm>
            <a:off x="10378440" y="5723096"/>
            <a:ext cx="3291840" cy="1365409"/>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Fixed values that represent specific data, like "10", "3.14", or "true", representing numerical or logical values.</a:t>
            </a:r>
            <a:endParaRPr lang="en-US" sz="1650" dirty="0"/>
          </a:p>
        </p:txBody>
      </p:sp>
      <p:sp>
        <p:nvSpPr>
          <p:cNvPr id="16" name="Rectangle 15">
            <a:extLst>
              <a:ext uri="{FF2B5EF4-FFF2-40B4-BE49-F238E27FC236}">
                <a16:creationId xmlns:a16="http://schemas.microsoft.com/office/drawing/2014/main" id="{56F16659-7904-AA60-E114-1018F5F70892}"/>
              </a:ext>
            </a:extLst>
          </p:cNvPr>
          <p:cNvSpPr/>
          <p:nvPr/>
        </p:nvSpPr>
        <p:spPr>
          <a:xfrm>
            <a:off x="12849726" y="7760368"/>
            <a:ext cx="1696453" cy="372979"/>
          </a:xfrm>
          <a:prstGeom prst="rect">
            <a:avLst/>
          </a:prstGeom>
          <a:solidFill>
            <a:srgbClr val="2416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4BAB4E8C-8ED9-B3DB-6839-391AD82B6486}"/>
              </a:ext>
            </a:extLst>
          </p:cNvPr>
          <p:cNvSpPr/>
          <p:nvPr/>
        </p:nvSpPr>
        <p:spPr>
          <a:xfrm>
            <a:off x="12380496" y="7515226"/>
            <a:ext cx="2165684" cy="647856"/>
          </a:xfrm>
          <a:prstGeom prst="rect">
            <a:avLst/>
          </a:prstGeom>
          <a:solidFill>
            <a:srgbClr val="2416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5769" y="556855"/>
            <a:ext cx="7411522" cy="597694"/>
          </a:xfrm>
          <a:prstGeom prst="rect">
            <a:avLst/>
          </a:prstGeom>
          <a:noFill/>
          <a:ln/>
        </p:spPr>
        <p:txBody>
          <a:bodyPr wrap="none" lIns="0" tIns="0" rIns="0" bIns="0" rtlCol="0" anchor="t"/>
          <a:lstStyle/>
          <a:p>
            <a:pPr marL="0" indent="0">
              <a:lnSpc>
                <a:spcPts val="4700"/>
              </a:lnSpc>
              <a:buNone/>
            </a:pPr>
            <a:r>
              <a:rPr lang="en-US" sz="3750" b="1" dirty="0">
                <a:solidFill>
                  <a:srgbClr val="F94CAF"/>
                </a:solidFill>
                <a:latin typeface="Inconsolata Bold" pitchFamily="34" charset="0"/>
                <a:ea typeface="Inconsolata Bold" pitchFamily="34" charset="-122"/>
                <a:cs typeface="Inconsolata Bold" pitchFamily="34" charset="-120"/>
              </a:rPr>
              <a:t>Techniques for Lexical Analysis</a:t>
            </a:r>
            <a:endParaRPr lang="en-US" sz="3750" dirty="0"/>
          </a:p>
        </p:txBody>
      </p:sp>
      <p:pic>
        <p:nvPicPr>
          <p:cNvPr id="4" name="Image 1" descr="preencoded.png"/>
          <p:cNvPicPr>
            <a:picLocks noChangeAspect="1"/>
          </p:cNvPicPr>
          <p:nvPr/>
        </p:nvPicPr>
        <p:blipFill>
          <a:blip r:embed="rId4"/>
          <a:stretch>
            <a:fillRect/>
          </a:stretch>
        </p:blipFill>
        <p:spPr>
          <a:xfrm>
            <a:off x="6155769" y="1441371"/>
            <a:ext cx="478155" cy="478155"/>
          </a:xfrm>
          <a:prstGeom prst="rect">
            <a:avLst/>
          </a:prstGeom>
        </p:spPr>
      </p:pic>
      <p:sp>
        <p:nvSpPr>
          <p:cNvPr id="5" name="Text 1"/>
          <p:cNvSpPr/>
          <p:nvPr/>
        </p:nvSpPr>
        <p:spPr>
          <a:xfrm>
            <a:off x="6155769" y="2110740"/>
            <a:ext cx="2390894" cy="298847"/>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Regular Expressions</a:t>
            </a:r>
            <a:endParaRPr lang="en-US" sz="1850" dirty="0"/>
          </a:p>
        </p:txBody>
      </p:sp>
      <p:sp>
        <p:nvSpPr>
          <p:cNvPr id="6" name="Text 2"/>
          <p:cNvSpPr/>
          <p:nvPr/>
        </p:nvSpPr>
        <p:spPr>
          <a:xfrm>
            <a:off x="6155769" y="2524244"/>
            <a:ext cx="7805261" cy="611743"/>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Powerful patterns that describe the structure and characteristics of tokens, often used for flexible and efficient pattern matching.</a:t>
            </a:r>
            <a:endParaRPr lang="en-US" sz="1500" dirty="0"/>
          </a:p>
        </p:txBody>
      </p:sp>
      <p:pic>
        <p:nvPicPr>
          <p:cNvPr id="7" name="Image 2" descr="preencoded.png"/>
          <p:cNvPicPr>
            <a:picLocks noChangeAspect="1"/>
          </p:cNvPicPr>
          <p:nvPr/>
        </p:nvPicPr>
        <p:blipFill>
          <a:blip r:embed="rId5"/>
          <a:stretch>
            <a:fillRect/>
          </a:stretch>
        </p:blipFill>
        <p:spPr>
          <a:xfrm>
            <a:off x="6155769" y="3709749"/>
            <a:ext cx="478155" cy="478155"/>
          </a:xfrm>
          <a:prstGeom prst="rect">
            <a:avLst/>
          </a:prstGeom>
        </p:spPr>
      </p:pic>
      <p:sp>
        <p:nvSpPr>
          <p:cNvPr id="8" name="Text 3"/>
          <p:cNvSpPr/>
          <p:nvPr/>
        </p:nvSpPr>
        <p:spPr>
          <a:xfrm>
            <a:off x="6155769" y="4379119"/>
            <a:ext cx="2390894" cy="298847"/>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Finite Automata</a:t>
            </a:r>
            <a:endParaRPr lang="en-US" sz="1850" dirty="0"/>
          </a:p>
        </p:txBody>
      </p:sp>
      <p:sp>
        <p:nvSpPr>
          <p:cNvPr id="9" name="Text 4"/>
          <p:cNvSpPr/>
          <p:nvPr/>
        </p:nvSpPr>
        <p:spPr>
          <a:xfrm>
            <a:off x="6155769" y="4792623"/>
            <a:ext cx="7805261" cy="611743"/>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Mathematical models that simulate the recognition of tokens by transitioning between states based on input characters, providing a structured approach to lexical analysis.</a:t>
            </a:r>
            <a:endParaRPr lang="en-US" sz="1500" dirty="0"/>
          </a:p>
        </p:txBody>
      </p:sp>
      <p:pic>
        <p:nvPicPr>
          <p:cNvPr id="10" name="Image 3" descr="preencoded.png"/>
          <p:cNvPicPr>
            <a:picLocks noChangeAspect="1"/>
          </p:cNvPicPr>
          <p:nvPr/>
        </p:nvPicPr>
        <p:blipFill>
          <a:blip r:embed="rId6"/>
          <a:stretch>
            <a:fillRect/>
          </a:stretch>
        </p:blipFill>
        <p:spPr>
          <a:xfrm>
            <a:off x="6155769" y="5978128"/>
            <a:ext cx="478155" cy="478155"/>
          </a:xfrm>
          <a:prstGeom prst="rect">
            <a:avLst/>
          </a:prstGeom>
        </p:spPr>
      </p:pic>
      <p:sp>
        <p:nvSpPr>
          <p:cNvPr id="11" name="Text 5"/>
          <p:cNvSpPr/>
          <p:nvPr/>
        </p:nvSpPr>
        <p:spPr>
          <a:xfrm>
            <a:off x="6155769" y="6647498"/>
            <a:ext cx="2390894" cy="298847"/>
          </a:xfrm>
          <a:prstGeom prst="rect">
            <a:avLst/>
          </a:prstGeom>
          <a:noFill/>
          <a:ln/>
        </p:spPr>
        <p:txBody>
          <a:bodyPr wrap="none" lIns="0" tIns="0" rIns="0" bIns="0" rtlCol="0" anchor="t"/>
          <a:lstStyle/>
          <a:p>
            <a:pPr marL="0" indent="0" algn="l">
              <a:lnSpc>
                <a:spcPts val="2350"/>
              </a:lnSpc>
              <a:buNone/>
            </a:pPr>
            <a:r>
              <a:rPr lang="en-US" sz="1850" b="1" dirty="0">
                <a:solidFill>
                  <a:srgbClr val="DAD1E6"/>
                </a:solidFill>
                <a:latin typeface="Inconsolata Bold" pitchFamily="34" charset="0"/>
                <a:ea typeface="Inconsolata Bold" pitchFamily="34" charset="-122"/>
                <a:cs typeface="Inconsolata Bold" pitchFamily="34" charset="-120"/>
              </a:rPr>
              <a:t>Lexical Scanners</a:t>
            </a:r>
            <a:endParaRPr lang="en-US" sz="1850" dirty="0"/>
          </a:p>
        </p:txBody>
      </p:sp>
      <p:sp>
        <p:nvSpPr>
          <p:cNvPr id="12" name="Text 6"/>
          <p:cNvSpPr/>
          <p:nvPr/>
        </p:nvSpPr>
        <p:spPr>
          <a:xfrm>
            <a:off x="6155769" y="7061002"/>
            <a:ext cx="7805261" cy="611743"/>
          </a:xfrm>
          <a:prstGeom prst="rect">
            <a:avLst/>
          </a:prstGeom>
          <a:noFill/>
          <a:ln/>
        </p:spPr>
        <p:txBody>
          <a:bodyPr wrap="square" lIns="0" tIns="0" rIns="0" bIns="0" rtlCol="0" anchor="t"/>
          <a:lstStyle/>
          <a:p>
            <a:pPr marL="0" indent="0" algn="l">
              <a:lnSpc>
                <a:spcPts val="2400"/>
              </a:lnSpc>
              <a:buNone/>
            </a:pPr>
            <a:r>
              <a:rPr lang="en-US" sz="1500" dirty="0">
                <a:solidFill>
                  <a:srgbClr val="DAD1E6"/>
                </a:solidFill>
                <a:latin typeface="Fira Sans" pitchFamily="34" charset="0"/>
                <a:ea typeface="Fira Sans" pitchFamily="34" charset="-122"/>
                <a:cs typeface="Fira Sans" pitchFamily="34" charset="-120"/>
              </a:rPr>
              <a:t>Software components that implement the logic of lexical analysis, transforming source code into a stream of tokens for further processing.</a:t>
            </a:r>
            <a:endParaRPr lang="en-US" sz="1500" dirty="0"/>
          </a:p>
        </p:txBody>
      </p:sp>
      <p:sp>
        <p:nvSpPr>
          <p:cNvPr id="13" name="Rectangle 12">
            <a:extLst>
              <a:ext uri="{FF2B5EF4-FFF2-40B4-BE49-F238E27FC236}">
                <a16:creationId xmlns:a16="http://schemas.microsoft.com/office/drawing/2014/main" id="{AE848727-4B04-FC86-24C4-6710EE8A6BEE}"/>
              </a:ext>
            </a:extLst>
          </p:cNvPr>
          <p:cNvSpPr/>
          <p:nvPr/>
        </p:nvSpPr>
        <p:spPr>
          <a:xfrm>
            <a:off x="12849726" y="7760368"/>
            <a:ext cx="1696453" cy="372979"/>
          </a:xfrm>
          <a:prstGeom prst="rect">
            <a:avLst/>
          </a:prstGeom>
          <a:solidFill>
            <a:srgbClr val="2416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0057" y="849392"/>
            <a:ext cx="7776686" cy="1220867"/>
          </a:xfrm>
          <a:prstGeom prst="rect">
            <a:avLst/>
          </a:prstGeom>
          <a:noFill/>
          <a:ln/>
        </p:spPr>
        <p:txBody>
          <a:bodyPr wrap="square" lIns="0" tIns="0" rIns="0" bIns="0" rtlCol="0" anchor="t"/>
          <a:lstStyle/>
          <a:p>
            <a:pPr marL="0" indent="0">
              <a:lnSpc>
                <a:spcPts val="4800"/>
              </a:lnSpc>
              <a:buNone/>
            </a:pPr>
            <a:r>
              <a:rPr lang="en-US" sz="3800" b="1" dirty="0">
                <a:solidFill>
                  <a:srgbClr val="F94CAF"/>
                </a:solidFill>
                <a:latin typeface="Inconsolata Bold" pitchFamily="34" charset="0"/>
                <a:ea typeface="Inconsolata Bold" pitchFamily="34" charset="-122"/>
                <a:cs typeface="Inconsolata Bold" pitchFamily="34" charset="-120"/>
              </a:rPr>
              <a:t>Finite Automata and Regular Expressions</a:t>
            </a:r>
            <a:endParaRPr lang="en-US" sz="3800" dirty="0"/>
          </a:p>
        </p:txBody>
      </p:sp>
      <p:sp>
        <p:nvSpPr>
          <p:cNvPr id="4" name="Shape 1"/>
          <p:cNvSpPr/>
          <p:nvPr/>
        </p:nvSpPr>
        <p:spPr>
          <a:xfrm>
            <a:off x="6451640" y="2363272"/>
            <a:ext cx="22860" cy="5016818"/>
          </a:xfrm>
          <a:prstGeom prst="roundRect">
            <a:avLst>
              <a:gd name="adj" fmla="val 128185"/>
            </a:avLst>
          </a:prstGeom>
          <a:solidFill>
            <a:srgbClr val="5C4E69"/>
          </a:solidFill>
          <a:ln/>
        </p:spPr>
      </p:sp>
      <p:sp>
        <p:nvSpPr>
          <p:cNvPr id="5" name="Shape 2"/>
          <p:cNvSpPr/>
          <p:nvPr/>
        </p:nvSpPr>
        <p:spPr>
          <a:xfrm>
            <a:off x="6659940" y="2791182"/>
            <a:ext cx="683657" cy="22860"/>
          </a:xfrm>
          <a:prstGeom prst="roundRect">
            <a:avLst>
              <a:gd name="adj" fmla="val 128185"/>
            </a:avLst>
          </a:prstGeom>
          <a:solidFill>
            <a:srgbClr val="5C4E69"/>
          </a:solidFill>
          <a:ln/>
        </p:spPr>
      </p:sp>
      <p:sp>
        <p:nvSpPr>
          <p:cNvPr id="6" name="Shape 3"/>
          <p:cNvSpPr/>
          <p:nvPr/>
        </p:nvSpPr>
        <p:spPr>
          <a:xfrm>
            <a:off x="6243340" y="2582942"/>
            <a:ext cx="439460" cy="439460"/>
          </a:xfrm>
          <a:prstGeom prst="roundRect">
            <a:avLst>
              <a:gd name="adj" fmla="val 6668"/>
            </a:avLst>
          </a:prstGeom>
          <a:solidFill>
            <a:srgbClr val="433550"/>
          </a:solidFill>
          <a:ln/>
        </p:spPr>
      </p:sp>
      <p:sp>
        <p:nvSpPr>
          <p:cNvPr id="7" name="Text 4"/>
          <p:cNvSpPr/>
          <p:nvPr/>
        </p:nvSpPr>
        <p:spPr>
          <a:xfrm>
            <a:off x="6389787" y="2656165"/>
            <a:ext cx="146566" cy="293013"/>
          </a:xfrm>
          <a:prstGeom prst="rect">
            <a:avLst/>
          </a:prstGeom>
          <a:noFill/>
          <a:ln/>
        </p:spPr>
        <p:txBody>
          <a:bodyPr wrap="none" lIns="0" tIns="0" rIns="0" bIns="0" rtlCol="0" anchor="t"/>
          <a:lstStyle/>
          <a:p>
            <a:pPr marL="0" indent="0" algn="ctr">
              <a:lnSpc>
                <a:spcPts val="2300"/>
              </a:lnSpc>
              <a:buNone/>
            </a:pPr>
            <a:r>
              <a:rPr lang="en-US" sz="2300" b="1" dirty="0">
                <a:solidFill>
                  <a:srgbClr val="DAD1E6"/>
                </a:solidFill>
                <a:latin typeface="Inconsolata Bold" pitchFamily="34" charset="0"/>
                <a:ea typeface="Inconsolata Bold" pitchFamily="34" charset="-122"/>
                <a:cs typeface="Inconsolata Bold" pitchFamily="34" charset="-120"/>
              </a:rPr>
              <a:t>1</a:t>
            </a:r>
            <a:endParaRPr lang="en-US" sz="2300" dirty="0"/>
          </a:p>
        </p:txBody>
      </p:sp>
      <p:sp>
        <p:nvSpPr>
          <p:cNvPr id="8" name="Text 5"/>
          <p:cNvSpPr/>
          <p:nvPr/>
        </p:nvSpPr>
        <p:spPr>
          <a:xfrm>
            <a:off x="7537490" y="2558534"/>
            <a:ext cx="2441853" cy="305157"/>
          </a:xfrm>
          <a:prstGeom prst="rect">
            <a:avLst/>
          </a:prstGeom>
          <a:noFill/>
          <a:ln/>
        </p:spPr>
        <p:txBody>
          <a:bodyPr wrap="none" lIns="0" tIns="0" rIns="0" bIns="0" rtlCol="0" anchor="t"/>
          <a:lstStyle/>
          <a:p>
            <a:pPr marL="0" indent="0" algn="l">
              <a:lnSpc>
                <a:spcPts val="2400"/>
              </a:lnSpc>
              <a:buNone/>
            </a:pPr>
            <a:r>
              <a:rPr lang="en-US" sz="1900" b="1" dirty="0">
                <a:solidFill>
                  <a:srgbClr val="DAD1E6"/>
                </a:solidFill>
                <a:latin typeface="Inconsolata Bold" pitchFamily="34" charset="0"/>
                <a:ea typeface="Inconsolata Bold" pitchFamily="34" charset="-122"/>
                <a:cs typeface="Inconsolata Bold" pitchFamily="34" charset="-120"/>
              </a:rPr>
              <a:t>Regular Expressions</a:t>
            </a:r>
            <a:endParaRPr lang="en-US" sz="1900" dirty="0"/>
          </a:p>
        </p:txBody>
      </p:sp>
      <p:sp>
        <p:nvSpPr>
          <p:cNvPr id="9" name="Text 6"/>
          <p:cNvSpPr/>
          <p:nvPr/>
        </p:nvSpPr>
        <p:spPr>
          <a:xfrm>
            <a:off x="7537490" y="2980849"/>
            <a:ext cx="6409253" cy="937617"/>
          </a:xfrm>
          <a:prstGeom prst="rect">
            <a:avLst/>
          </a:prstGeom>
          <a:noFill/>
          <a:ln/>
        </p:spPr>
        <p:txBody>
          <a:bodyPr wrap="square" lIns="0" tIns="0" rIns="0" bIns="0" rtlCol="0" anchor="t"/>
          <a:lstStyle/>
          <a:p>
            <a:pPr marL="0" indent="0" algn="l">
              <a:lnSpc>
                <a:spcPts val="2450"/>
              </a:lnSpc>
              <a:buNone/>
            </a:pPr>
            <a:r>
              <a:rPr lang="en-US" sz="1500" dirty="0">
                <a:solidFill>
                  <a:srgbClr val="DAD1E6"/>
                </a:solidFill>
                <a:latin typeface="Fira Sans" pitchFamily="34" charset="0"/>
                <a:ea typeface="Fira Sans" pitchFamily="34" charset="-122"/>
                <a:cs typeface="Fira Sans" pitchFamily="34" charset="-120"/>
              </a:rPr>
              <a:t>Patterns representing the structure of tokens, using symbols like "." (any character), "*" (zero or more repetitions), and "+" (one or more repetitions).</a:t>
            </a:r>
            <a:endParaRPr lang="en-US" sz="1500" dirty="0"/>
          </a:p>
        </p:txBody>
      </p:sp>
      <p:sp>
        <p:nvSpPr>
          <p:cNvPr id="10" name="Shape 7"/>
          <p:cNvSpPr/>
          <p:nvPr/>
        </p:nvSpPr>
        <p:spPr>
          <a:xfrm>
            <a:off x="6659940" y="4736902"/>
            <a:ext cx="683657" cy="22860"/>
          </a:xfrm>
          <a:prstGeom prst="roundRect">
            <a:avLst>
              <a:gd name="adj" fmla="val 128185"/>
            </a:avLst>
          </a:prstGeom>
          <a:solidFill>
            <a:srgbClr val="5C4E69"/>
          </a:solidFill>
          <a:ln/>
        </p:spPr>
      </p:sp>
      <p:sp>
        <p:nvSpPr>
          <p:cNvPr id="11" name="Shape 8"/>
          <p:cNvSpPr/>
          <p:nvPr/>
        </p:nvSpPr>
        <p:spPr>
          <a:xfrm>
            <a:off x="6243340" y="4528661"/>
            <a:ext cx="439460" cy="439460"/>
          </a:xfrm>
          <a:prstGeom prst="roundRect">
            <a:avLst>
              <a:gd name="adj" fmla="val 6668"/>
            </a:avLst>
          </a:prstGeom>
          <a:solidFill>
            <a:srgbClr val="433550"/>
          </a:solidFill>
          <a:ln/>
        </p:spPr>
      </p:sp>
      <p:sp>
        <p:nvSpPr>
          <p:cNvPr id="12" name="Text 9"/>
          <p:cNvSpPr/>
          <p:nvPr/>
        </p:nvSpPr>
        <p:spPr>
          <a:xfrm>
            <a:off x="6389787" y="4601885"/>
            <a:ext cx="146566" cy="293013"/>
          </a:xfrm>
          <a:prstGeom prst="rect">
            <a:avLst/>
          </a:prstGeom>
          <a:noFill/>
          <a:ln/>
        </p:spPr>
        <p:txBody>
          <a:bodyPr wrap="none" lIns="0" tIns="0" rIns="0" bIns="0" rtlCol="0" anchor="t"/>
          <a:lstStyle/>
          <a:p>
            <a:pPr marL="0" indent="0" algn="ctr">
              <a:lnSpc>
                <a:spcPts val="2300"/>
              </a:lnSpc>
              <a:buNone/>
            </a:pPr>
            <a:r>
              <a:rPr lang="en-US" sz="2300" b="1" dirty="0">
                <a:solidFill>
                  <a:srgbClr val="DAD1E6"/>
                </a:solidFill>
                <a:latin typeface="Inconsolata Bold" pitchFamily="34" charset="0"/>
                <a:ea typeface="Inconsolata Bold" pitchFamily="34" charset="-122"/>
                <a:cs typeface="Inconsolata Bold" pitchFamily="34" charset="-120"/>
              </a:rPr>
              <a:t>2</a:t>
            </a:r>
            <a:endParaRPr lang="en-US" sz="2300" dirty="0"/>
          </a:p>
        </p:txBody>
      </p:sp>
      <p:sp>
        <p:nvSpPr>
          <p:cNvPr id="13" name="Text 10"/>
          <p:cNvSpPr/>
          <p:nvPr/>
        </p:nvSpPr>
        <p:spPr>
          <a:xfrm>
            <a:off x="7537490" y="4504253"/>
            <a:ext cx="2441853" cy="305157"/>
          </a:xfrm>
          <a:prstGeom prst="rect">
            <a:avLst/>
          </a:prstGeom>
          <a:noFill/>
          <a:ln/>
        </p:spPr>
        <p:txBody>
          <a:bodyPr wrap="none" lIns="0" tIns="0" rIns="0" bIns="0" rtlCol="0" anchor="t"/>
          <a:lstStyle/>
          <a:p>
            <a:pPr marL="0" indent="0" algn="l">
              <a:lnSpc>
                <a:spcPts val="2400"/>
              </a:lnSpc>
              <a:buNone/>
            </a:pPr>
            <a:r>
              <a:rPr lang="en-US" sz="1900" b="1" dirty="0">
                <a:solidFill>
                  <a:srgbClr val="DAD1E6"/>
                </a:solidFill>
                <a:latin typeface="Inconsolata Bold" pitchFamily="34" charset="0"/>
                <a:ea typeface="Inconsolata Bold" pitchFamily="34" charset="-122"/>
                <a:cs typeface="Inconsolata Bold" pitchFamily="34" charset="-120"/>
              </a:rPr>
              <a:t>Finite Automata</a:t>
            </a:r>
            <a:endParaRPr lang="en-US" sz="1900" dirty="0"/>
          </a:p>
        </p:txBody>
      </p:sp>
      <p:sp>
        <p:nvSpPr>
          <p:cNvPr id="14" name="Text 11"/>
          <p:cNvSpPr/>
          <p:nvPr/>
        </p:nvSpPr>
        <p:spPr>
          <a:xfrm>
            <a:off x="7537490" y="4926568"/>
            <a:ext cx="6409253" cy="625078"/>
          </a:xfrm>
          <a:prstGeom prst="rect">
            <a:avLst/>
          </a:prstGeom>
          <a:noFill/>
          <a:ln/>
        </p:spPr>
        <p:txBody>
          <a:bodyPr wrap="square" lIns="0" tIns="0" rIns="0" bIns="0" rtlCol="0" anchor="t"/>
          <a:lstStyle/>
          <a:p>
            <a:pPr marL="0" indent="0" algn="l">
              <a:lnSpc>
                <a:spcPts val="2450"/>
              </a:lnSpc>
              <a:buNone/>
            </a:pPr>
            <a:r>
              <a:rPr lang="en-US" sz="1500" dirty="0">
                <a:solidFill>
                  <a:srgbClr val="DAD1E6"/>
                </a:solidFill>
                <a:latin typeface="Fira Sans" pitchFamily="34" charset="0"/>
                <a:ea typeface="Fira Sans" pitchFamily="34" charset="-122"/>
                <a:cs typeface="Fira Sans" pitchFamily="34" charset="-120"/>
              </a:rPr>
              <a:t>Mathematical models that represent a finite number of states and transitions, used to recognize tokens defined by regular expressions.</a:t>
            </a:r>
            <a:endParaRPr lang="en-US" sz="1500" dirty="0"/>
          </a:p>
        </p:txBody>
      </p:sp>
      <p:sp>
        <p:nvSpPr>
          <p:cNvPr id="15" name="Shape 12"/>
          <p:cNvSpPr/>
          <p:nvPr/>
        </p:nvSpPr>
        <p:spPr>
          <a:xfrm>
            <a:off x="6659940" y="6370082"/>
            <a:ext cx="683657" cy="22860"/>
          </a:xfrm>
          <a:prstGeom prst="roundRect">
            <a:avLst>
              <a:gd name="adj" fmla="val 128185"/>
            </a:avLst>
          </a:prstGeom>
          <a:solidFill>
            <a:srgbClr val="5C4E69"/>
          </a:solidFill>
          <a:ln/>
        </p:spPr>
      </p:sp>
      <p:sp>
        <p:nvSpPr>
          <p:cNvPr id="16" name="Shape 13"/>
          <p:cNvSpPr/>
          <p:nvPr/>
        </p:nvSpPr>
        <p:spPr>
          <a:xfrm>
            <a:off x="6243340" y="6161842"/>
            <a:ext cx="439460" cy="439460"/>
          </a:xfrm>
          <a:prstGeom prst="roundRect">
            <a:avLst>
              <a:gd name="adj" fmla="val 6668"/>
            </a:avLst>
          </a:prstGeom>
          <a:solidFill>
            <a:srgbClr val="433550"/>
          </a:solidFill>
          <a:ln/>
        </p:spPr>
      </p:sp>
      <p:sp>
        <p:nvSpPr>
          <p:cNvPr id="17" name="Text 14"/>
          <p:cNvSpPr/>
          <p:nvPr/>
        </p:nvSpPr>
        <p:spPr>
          <a:xfrm>
            <a:off x="6389787" y="6235065"/>
            <a:ext cx="146566" cy="293013"/>
          </a:xfrm>
          <a:prstGeom prst="rect">
            <a:avLst/>
          </a:prstGeom>
          <a:noFill/>
          <a:ln/>
        </p:spPr>
        <p:txBody>
          <a:bodyPr wrap="none" lIns="0" tIns="0" rIns="0" bIns="0" rtlCol="0" anchor="t"/>
          <a:lstStyle/>
          <a:p>
            <a:pPr marL="0" indent="0" algn="ctr">
              <a:lnSpc>
                <a:spcPts val="2300"/>
              </a:lnSpc>
              <a:buNone/>
            </a:pPr>
            <a:r>
              <a:rPr lang="en-US" sz="2300" b="1" dirty="0">
                <a:solidFill>
                  <a:srgbClr val="DAD1E6"/>
                </a:solidFill>
                <a:latin typeface="Inconsolata Bold" pitchFamily="34" charset="0"/>
                <a:ea typeface="Inconsolata Bold" pitchFamily="34" charset="-122"/>
                <a:cs typeface="Inconsolata Bold" pitchFamily="34" charset="-120"/>
              </a:rPr>
              <a:t>3</a:t>
            </a:r>
            <a:endParaRPr lang="en-US" sz="2300" dirty="0"/>
          </a:p>
        </p:txBody>
      </p:sp>
      <p:sp>
        <p:nvSpPr>
          <p:cNvPr id="18" name="Text 15"/>
          <p:cNvSpPr/>
          <p:nvPr/>
        </p:nvSpPr>
        <p:spPr>
          <a:xfrm>
            <a:off x="7537490" y="6137434"/>
            <a:ext cx="3661291" cy="305157"/>
          </a:xfrm>
          <a:prstGeom prst="rect">
            <a:avLst/>
          </a:prstGeom>
          <a:noFill/>
          <a:ln/>
        </p:spPr>
        <p:txBody>
          <a:bodyPr wrap="none" lIns="0" tIns="0" rIns="0" bIns="0" rtlCol="0" anchor="t"/>
          <a:lstStyle/>
          <a:p>
            <a:pPr marL="0" indent="0" algn="l">
              <a:lnSpc>
                <a:spcPts val="2400"/>
              </a:lnSpc>
              <a:buNone/>
            </a:pPr>
            <a:r>
              <a:rPr lang="en-US" sz="1900" b="1" dirty="0">
                <a:solidFill>
                  <a:srgbClr val="DAD1E6"/>
                </a:solidFill>
                <a:latin typeface="Inconsolata Bold" pitchFamily="34" charset="0"/>
                <a:ea typeface="Inconsolata Bold" pitchFamily="34" charset="-122"/>
                <a:cs typeface="Inconsolata Bold" pitchFamily="34" charset="-120"/>
              </a:rPr>
              <a:t>Lexical Scanner Implementation</a:t>
            </a:r>
            <a:endParaRPr lang="en-US" sz="1900" dirty="0"/>
          </a:p>
        </p:txBody>
      </p:sp>
      <p:sp>
        <p:nvSpPr>
          <p:cNvPr id="19" name="Text 16"/>
          <p:cNvSpPr/>
          <p:nvPr/>
        </p:nvSpPr>
        <p:spPr>
          <a:xfrm>
            <a:off x="7537490" y="6559748"/>
            <a:ext cx="6409253" cy="625078"/>
          </a:xfrm>
          <a:prstGeom prst="rect">
            <a:avLst/>
          </a:prstGeom>
          <a:noFill/>
          <a:ln/>
        </p:spPr>
        <p:txBody>
          <a:bodyPr wrap="square" lIns="0" tIns="0" rIns="0" bIns="0" rtlCol="0" anchor="t"/>
          <a:lstStyle/>
          <a:p>
            <a:pPr marL="0" indent="0" algn="l">
              <a:lnSpc>
                <a:spcPts val="2450"/>
              </a:lnSpc>
              <a:buNone/>
            </a:pPr>
            <a:r>
              <a:rPr lang="en-US" sz="1500" dirty="0">
                <a:solidFill>
                  <a:srgbClr val="DAD1E6"/>
                </a:solidFill>
                <a:latin typeface="Fira Sans" pitchFamily="34" charset="0"/>
                <a:ea typeface="Fira Sans" pitchFamily="34" charset="-122"/>
                <a:cs typeface="Fira Sans" pitchFamily="34" charset="-120"/>
              </a:rPr>
              <a:t>Implementing the finite automata using code, allowing the scanner to effectively identify and classify tokens based on the predefined rules.</a:t>
            </a:r>
            <a:endParaRPr lang="en-US" sz="1500" dirty="0"/>
          </a:p>
        </p:txBody>
      </p:sp>
      <p:sp>
        <p:nvSpPr>
          <p:cNvPr id="20" name="Rectangle 19">
            <a:extLst>
              <a:ext uri="{FF2B5EF4-FFF2-40B4-BE49-F238E27FC236}">
                <a16:creationId xmlns:a16="http://schemas.microsoft.com/office/drawing/2014/main" id="{2E736587-05E9-449A-2E49-559A47D7C144}"/>
              </a:ext>
            </a:extLst>
          </p:cNvPr>
          <p:cNvSpPr/>
          <p:nvPr/>
        </p:nvSpPr>
        <p:spPr>
          <a:xfrm>
            <a:off x="12849726" y="7760368"/>
            <a:ext cx="1696453" cy="372979"/>
          </a:xfrm>
          <a:prstGeom prst="rect">
            <a:avLst/>
          </a:prstGeom>
          <a:solidFill>
            <a:srgbClr val="2416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1" presetClass="entr" presetSubtype="1"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heel(1)">
                                      <p:cBhvr>
                                        <p:cTn id="2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6389" y="785217"/>
            <a:ext cx="7725966" cy="568166"/>
          </a:xfrm>
          <a:prstGeom prst="rect">
            <a:avLst/>
          </a:prstGeom>
          <a:noFill/>
          <a:ln/>
        </p:spPr>
        <p:txBody>
          <a:bodyPr wrap="none" lIns="0" tIns="0" rIns="0" bIns="0" rtlCol="0" anchor="t"/>
          <a:lstStyle/>
          <a:p>
            <a:pPr marL="0" indent="0">
              <a:lnSpc>
                <a:spcPts val="4450"/>
              </a:lnSpc>
              <a:buNone/>
            </a:pPr>
            <a:r>
              <a:rPr lang="en-US" sz="3550" b="1" dirty="0">
                <a:solidFill>
                  <a:srgbClr val="F94CAF"/>
                </a:solidFill>
                <a:latin typeface="Inconsolata Bold" pitchFamily="34" charset="0"/>
                <a:ea typeface="Inconsolata Bold" pitchFamily="34" charset="-122"/>
                <a:cs typeface="Inconsolata Bold" pitchFamily="34" charset="-120"/>
              </a:rPr>
              <a:t>Implementation of Lexical Analyzer</a:t>
            </a:r>
            <a:endParaRPr lang="en-US" sz="3550" dirty="0"/>
          </a:p>
        </p:txBody>
      </p:sp>
      <p:pic>
        <p:nvPicPr>
          <p:cNvPr id="4" name="Image 1" descr="preencoded.png"/>
          <p:cNvPicPr>
            <a:picLocks noChangeAspect="1"/>
          </p:cNvPicPr>
          <p:nvPr/>
        </p:nvPicPr>
        <p:blipFill>
          <a:blip r:embed="rId4"/>
          <a:stretch>
            <a:fillRect/>
          </a:stretch>
        </p:blipFill>
        <p:spPr>
          <a:xfrm>
            <a:off x="636389" y="1626037"/>
            <a:ext cx="909161" cy="1454587"/>
          </a:xfrm>
          <a:prstGeom prst="rect">
            <a:avLst/>
          </a:prstGeom>
        </p:spPr>
      </p:pic>
      <p:sp>
        <p:nvSpPr>
          <p:cNvPr id="5" name="Text 1"/>
          <p:cNvSpPr/>
          <p:nvPr/>
        </p:nvSpPr>
        <p:spPr>
          <a:xfrm>
            <a:off x="1818203" y="1807845"/>
            <a:ext cx="2272903" cy="284083"/>
          </a:xfrm>
          <a:prstGeom prst="rect">
            <a:avLst/>
          </a:prstGeom>
          <a:noFill/>
          <a:ln/>
        </p:spPr>
        <p:txBody>
          <a:bodyPr wrap="none" lIns="0" tIns="0" rIns="0" bIns="0" rtlCol="0" anchor="t"/>
          <a:lstStyle/>
          <a:p>
            <a:pPr marL="0" indent="0" algn="l">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Choice of Language</a:t>
            </a:r>
            <a:endParaRPr lang="en-US" sz="1750" dirty="0"/>
          </a:p>
        </p:txBody>
      </p:sp>
      <p:sp>
        <p:nvSpPr>
          <p:cNvPr id="6" name="Text 2"/>
          <p:cNvSpPr/>
          <p:nvPr/>
        </p:nvSpPr>
        <p:spPr>
          <a:xfrm>
            <a:off x="1818203" y="2200989"/>
            <a:ext cx="6689408" cy="581739"/>
          </a:xfrm>
          <a:prstGeom prst="rect">
            <a:avLst/>
          </a:prstGeom>
          <a:noFill/>
          <a:ln/>
        </p:spPr>
        <p:txBody>
          <a:bodyPr wrap="square" lIns="0" tIns="0" rIns="0" bIns="0" rtlCol="0" anchor="t"/>
          <a:lstStyle/>
          <a:p>
            <a:pPr marL="0" indent="0" algn="l">
              <a:lnSpc>
                <a:spcPts val="2250"/>
              </a:lnSpc>
              <a:buNone/>
            </a:pPr>
            <a:r>
              <a:rPr lang="en-US" sz="1400" dirty="0">
                <a:solidFill>
                  <a:srgbClr val="DAD1E6"/>
                </a:solidFill>
                <a:latin typeface="Fira Sans" pitchFamily="34" charset="0"/>
                <a:ea typeface="Fira Sans" pitchFamily="34" charset="-122"/>
                <a:cs typeface="Fira Sans" pitchFamily="34" charset="-120"/>
              </a:rPr>
              <a:t>Selecting a programming language suitable for the task, considering factors like performance, syntax, and libraries for lexical analysis.</a:t>
            </a:r>
            <a:endParaRPr lang="en-US" sz="1400" dirty="0"/>
          </a:p>
        </p:txBody>
      </p:sp>
      <p:pic>
        <p:nvPicPr>
          <p:cNvPr id="7" name="Image 2" descr="preencoded.png"/>
          <p:cNvPicPr>
            <a:picLocks noChangeAspect="1"/>
          </p:cNvPicPr>
          <p:nvPr/>
        </p:nvPicPr>
        <p:blipFill>
          <a:blip r:embed="rId5"/>
          <a:stretch>
            <a:fillRect/>
          </a:stretch>
        </p:blipFill>
        <p:spPr>
          <a:xfrm>
            <a:off x="636389" y="3080623"/>
            <a:ext cx="909161" cy="1454587"/>
          </a:xfrm>
          <a:prstGeom prst="rect">
            <a:avLst/>
          </a:prstGeom>
        </p:spPr>
      </p:pic>
      <p:sp>
        <p:nvSpPr>
          <p:cNvPr id="8" name="Text 3"/>
          <p:cNvSpPr/>
          <p:nvPr/>
        </p:nvSpPr>
        <p:spPr>
          <a:xfrm>
            <a:off x="1818203" y="3262432"/>
            <a:ext cx="2272903" cy="284083"/>
          </a:xfrm>
          <a:prstGeom prst="rect">
            <a:avLst/>
          </a:prstGeom>
          <a:noFill/>
          <a:ln/>
        </p:spPr>
        <p:txBody>
          <a:bodyPr wrap="none" lIns="0" tIns="0" rIns="0" bIns="0" rtlCol="0" anchor="t"/>
          <a:lstStyle/>
          <a:p>
            <a:pPr marL="0" indent="0" algn="l">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Defining Token Types</a:t>
            </a:r>
            <a:endParaRPr lang="en-US" sz="1750" dirty="0"/>
          </a:p>
        </p:txBody>
      </p:sp>
      <p:sp>
        <p:nvSpPr>
          <p:cNvPr id="9" name="Text 4"/>
          <p:cNvSpPr/>
          <p:nvPr/>
        </p:nvSpPr>
        <p:spPr>
          <a:xfrm>
            <a:off x="1818203" y="3655576"/>
            <a:ext cx="6689408" cy="581739"/>
          </a:xfrm>
          <a:prstGeom prst="rect">
            <a:avLst/>
          </a:prstGeom>
          <a:noFill/>
          <a:ln/>
        </p:spPr>
        <p:txBody>
          <a:bodyPr wrap="square" lIns="0" tIns="0" rIns="0" bIns="0" rtlCol="0" anchor="t"/>
          <a:lstStyle/>
          <a:p>
            <a:pPr marL="0" indent="0" algn="l">
              <a:lnSpc>
                <a:spcPts val="2250"/>
              </a:lnSpc>
              <a:buNone/>
            </a:pPr>
            <a:r>
              <a:rPr lang="en-US" sz="1400" dirty="0">
                <a:solidFill>
                  <a:srgbClr val="DAD1E6"/>
                </a:solidFill>
                <a:latin typeface="Fira Sans" pitchFamily="34" charset="0"/>
                <a:ea typeface="Fira Sans" pitchFamily="34" charset="-122"/>
                <a:cs typeface="Fira Sans" pitchFamily="34" charset="-120"/>
              </a:rPr>
              <a:t>Defining the specific categories of tokens, like keywords, identifiers, operators, and constants, based on the target programming language.</a:t>
            </a:r>
            <a:endParaRPr lang="en-US" sz="1400" dirty="0"/>
          </a:p>
        </p:txBody>
      </p:sp>
      <p:pic>
        <p:nvPicPr>
          <p:cNvPr id="10" name="Image 3" descr="preencoded.png"/>
          <p:cNvPicPr>
            <a:picLocks noChangeAspect="1"/>
          </p:cNvPicPr>
          <p:nvPr/>
        </p:nvPicPr>
        <p:blipFill>
          <a:blip r:embed="rId6"/>
          <a:stretch>
            <a:fillRect/>
          </a:stretch>
        </p:blipFill>
        <p:spPr>
          <a:xfrm>
            <a:off x="636389" y="4535210"/>
            <a:ext cx="909161" cy="1454587"/>
          </a:xfrm>
          <a:prstGeom prst="rect">
            <a:avLst/>
          </a:prstGeom>
        </p:spPr>
      </p:pic>
      <p:sp>
        <p:nvSpPr>
          <p:cNvPr id="11" name="Text 5"/>
          <p:cNvSpPr/>
          <p:nvPr/>
        </p:nvSpPr>
        <p:spPr>
          <a:xfrm>
            <a:off x="1818203" y="4717018"/>
            <a:ext cx="2272903" cy="284083"/>
          </a:xfrm>
          <a:prstGeom prst="rect">
            <a:avLst/>
          </a:prstGeom>
          <a:noFill/>
          <a:ln/>
        </p:spPr>
        <p:txBody>
          <a:bodyPr wrap="none" lIns="0" tIns="0" rIns="0" bIns="0" rtlCol="0" anchor="t"/>
          <a:lstStyle/>
          <a:p>
            <a:pPr marL="0" indent="0" algn="l">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Building the Scanner</a:t>
            </a:r>
            <a:endParaRPr lang="en-US" sz="1750" dirty="0"/>
          </a:p>
        </p:txBody>
      </p:sp>
      <p:sp>
        <p:nvSpPr>
          <p:cNvPr id="12" name="Text 6"/>
          <p:cNvSpPr/>
          <p:nvPr/>
        </p:nvSpPr>
        <p:spPr>
          <a:xfrm>
            <a:off x="1818203" y="5110163"/>
            <a:ext cx="6689408" cy="581739"/>
          </a:xfrm>
          <a:prstGeom prst="rect">
            <a:avLst/>
          </a:prstGeom>
          <a:noFill/>
          <a:ln/>
        </p:spPr>
        <p:txBody>
          <a:bodyPr wrap="square" lIns="0" tIns="0" rIns="0" bIns="0" rtlCol="0" anchor="t"/>
          <a:lstStyle/>
          <a:p>
            <a:pPr marL="0" indent="0" algn="l">
              <a:lnSpc>
                <a:spcPts val="2250"/>
              </a:lnSpc>
              <a:buNone/>
            </a:pPr>
            <a:r>
              <a:rPr lang="en-US" sz="1400" dirty="0">
                <a:solidFill>
                  <a:srgbClr val="DAD1E6"/>
                </a:solidFill>
                <a:latin typeface="Fira Sans" pitchFamily="34" charset="0"/>
                <a:ea typeface="Fira Sans" pitchFamily="34" charset="-122"/>
                <a:cs typeface="Fira Sans" pitchFamily="34" charset="-120"/>
              </a:rPr>
              <a:t>Implementing the logic of the lexical analyzer, using regular expressions, finite automata, or other techniques to identify tokens.</a:t>
            </a:r>
            <a:endParaRPr lang="en-US" sz="1400" dirty="0"/>
          </a:p>
        </p:txBody>
      </p:sp>
      <p:pic>
        <p:nvPicPr>
          <p:cNvPr id="13" name="Image 4" descr="preencoded.png"/>
          <p:cNvPicPr>
            <a:picLocks noChangeAspect="1"/>
          </p:cNvPicPr>
          <p:nvPr/>
        </p:nvPicPr>
        <p:blipFill>
          <a:blip r:embed="rId7"/>
          <a:stretch>
            <a:fillRect/>
          </a:stretch>
        </p:blipFill>
        <p:spPr>
          <a:xfrm>
            <a:off x="636389" y="5989796"/>
            <a:ext cx="909161" cy="1454587"/>
          </a:xfrm>
          <a:prstGeom prst="rect">
            <a:avLst/>
          </a:prstGeom>
        </p:spPr>
      </p:pic>
      <p:sp>
        <p:nvSpPr>
          <p:cNvPr id="14" name="Text 7"/>
          <p:cNvSpPr/>
          <p:nvPr/>
        </p:nvSpPr>
        <p:spPr>
          <a:xfrm>
            <a:off x="1818203" y="6171605"/>
            <a:ext cx="2499003" cy="284083"/>
          </a:xfrm>
          <a:prstGeom prst="rect">
            <a:avLst/>
          </a:prstGeom>
          <a:noFill/>
          <a:ln/>
        </p:spPr>
        <p:txBody>
          <a:bodyPr wrap="none" lIns="0" tIns="0" rIns="0" bIns="0" rtlCol="0" anchor="t"/>
          <a:lstStyle/>
          <a:p>
            <a:pPr marL="0" indent="0" algn="l">
              <a:lnSpc>
                <a:spcPts val="2200"/>
              </a:lnSpc>
              <a:buNone/>
            </a:pPr>
            <a:r>
              <a:rPr lang="en-US" sz="1750" b="1" dirty="0">
                <a:solidFill>
                  <a:srgbClr val="DAD1E6"/>
                </a:solidFill>
                <a:latin typeface="Inconsolata Bold" pitchFamily="34" charset="0"/>
                <a:ea typeface="Inconsolata Bold" pitchFamily="34" charset="-122"/>
                <a:cs typeface="Inconsolata Bold" pitchFamily="34" charset="-120"/>
              </a:rPr>
              <a:t>Testing and Validation</a:t>
            </a:r>
            <a:endParaRPr lang="en-US" sz="1750" dirty="0"/>
          </a:p>
        </p:txBody>
      </p:sp>
      <p:sp>
        <p:nvSpPr>
          <p:cNvPr id="15" name="Text 8"/>
          <p:cNvSpPr/>
          <p:nvPr/>
        </p:nvSpPr>
        <p:spPr>
          <a:xfrm>
            <a:off x="1818203" y="6564749"/>
            <a:ext cx="6689408" cy="581739"/>
          </a:xfrm>
          <a:prstGeom prst="rect">
            <a:avLst/>
          </a:prstGeom>
          <a:noFill/>
          <a:ln/>
        </p:spPr>
        <p:txBody>
          <a:bodyPr wrap="square" lIns="0" tIns="0" rIns="0" bIns="0" rtlCol="0" anchor="t"/>
          <a:lstStyle/>
          <a:p>
            <a:pPr marL="0" indent="0" algn="l">
              <a:lnSpc>
                <a:spcPts val="2250"/>
              </a:lnSpc>
              <a:buNone/>
            </a:pPr>
            <a:r>
              <a:rPr lang="en-US" sz="1400" dirty="0">
                <a:solidFill>
                  <a:srgbClr val="DAD1E6"/>
                </a:solidFill>
                <a:latin typeface="Fira Sans" pitchFamily="34" charset="0"/>
                <a:ea typeface="Fira Sans" pitchFamily="34" charset="-122"/>
                <a:cs typeface="Fira Sans" pitchFamily="34" charset="-120"/>
              </a:rPr>
              <a:t>Thoroughly testing the lexical analyzer with various input code samples to ensure accuracy and robustness.</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071" y="1114187"/>
            <a:ext cx="12451675" cy="676870"/>
          </a:xfrm>
          <a:prstGeom prst="rect">
            <a:avLst/>
          </a:prstGeom>
          <a:noFill/>
          <a:ln/>
        </p:spPr>
        <p:txBody>
          <a:bodyPr wrap="none" lIns="0" tIns="0" rIns="0" bIns="0" rtlCol="0" anchor="t"/>
          <a:lstStyle/>
          <a:p>
            <a:pPr marL="0" indent="0">
              <a:lnSpc>
                <a:spcPts val="5300"/>
              </a:lnSpc>
              <a:buNone/>
            </a:pPr>
            <a:r>
              <a:rPr lang="en-US" sz="4250" b="1" dirty="0">
                <a:solidFill>
                  <a:srgbClr val="F94CAF"/>
                </a:solidFill>
                <a:latin typeface="Inconsolata Bold" pitchFamily="34" charset="0"/>
                <a:ea typeface="Inconsolata Bold" pitchFamily="34" charset="-122"/>
                <a:cs typeface="Inconsolata Bold" pitchFamily="34" charset="-120"/>
              </a:rPr>
              <a:t>Challenges and Limitations of Lexical Analysis</a:t>
            </a:r>
            <a:endParaRPr lang="en-US" sz="4250" dirty="0"/>
          </a:p>
        </p:txBody>
      </p:sp>
      <p:pic>
        <p:nvPicPr>
          <p:cNvPr id="3" name="Image 0" descr="preencoded.png"/>
          <p:cNvPicPr>
            <a:picLocks noChangeAspect="1"/>
          </p:cNvPicPr>
          <p:nvPr/>
        </p:nvPicPr>
        <p:blipFill>
          <a:blip r:embed="rId3"/>
          <a:stretch>
            <a:fillRect/>
          </a:stretch>
        </p:blipFill>
        <p:spPr>
          <a:xfrm>
            <a:off x="2954655" y="2224207"/>
            <a:ext cx="2163842" cy="1594366"/>
          </a:xfrm>
          <a:prstGeom prst="rect">
            <a:avLst/>
          </a:prstGeom>
        </p:spPr>
      </p:pic>
      <p:sp>
        <p:nvSpPr>
          <p:cNvPr id="4" name="Text 1"/>
          <p:cNvSpPr/>
          <p:nvPr/>
        </p:nvSpPr>
        <p:spPr>
          <a:xfrm>
            <a:off x="3968829" y="3011329"/>
            <a:ext cx="135374" cy="433149"/>
          </a:xfrm>
          <a:prstGeom prst="rect">
            <a:avLst/>
          </a:prstGeom>
          <a:noFill/>
          <a:ln/>
        </p:spPr>
        <p:txBody>
          <a:bodyPr wrap="none" lIns="0" tIns="0" rIns="0" bIns="0" rtlCol="0" anchor="t"/>
          <a:lstStyle/>
          <a:p>
            <a:pPr marL="0" indent="0" algn="ctr">
              <a:lnSpc>
                <a:spcPts val="3400"/>
              </a:lnSpc>
              <a:buNone/>
            </a:pPr>
            <a:r>
              <a:rPr lang="en-US" sz="2100" b="1" dirty="0">
                <a:solidFill>
                  <a:srgbClr val="DAD1E6"/>
                </a:solidFill>
                <a:latin typeface="Inconsolata Bold" pitchFamily="34" charset="0"/>
                <a:ea typeface="Inconsolata Bold" pitchFamily="34" charset="-122"/>
                <a:cs typeface="Inconsolata Bold" pitchFamily="34" charset="-120"/>
              </a:rPr>
              <a:t>1</a:t>
            </a:r>
            <a:endParaRPr lang="en-US" sz="2100" dirty="0"/>
          </a:p>
        </p:txBody>
      </p:sp>
      <p:sp>
        <p:nvSpPr>
          <p:cNvPr id="5" name="Text 2"/>
          <p:cNvSpPr/>
          <p:nvPr/>
        </p:nvSpPr>
        <p:spPr>
          <a:xfrm>
            <a:off x="5335072" y="2440781"/>
            <a:ext cx="2707481" cy="338376"/>
          </a:xfrm>
          <a:prstGeom prst="rect">
            <a:avLst/>
          </a:prstGeom>
          <a:noFill/>
          <a:ln/>
        </p:spPr>
        <p:txBody>
          <a:bodyPr wrap="none" lIns="0" tIns="0" rIns="0" bIns="0" rtlCol="0" anchor="t"/>
          <a:lstStyle/>
          <a:p>
            <a:pPr marL="0" indent="0" algn="l">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Ambiguity</a:t>
            </a:r>
            <a:endParaRPr lang="en-US" sz="2100" dirty="0"/>
          </a:p>
        </p:txBody>
      </p:sp>
      <p:sp>
        <p:nvSpPr>
          <p:cNvPr id="6" name="Text 3"/>
          <p:cNvSpPr/>
          <p:nvPr/>
        </p:nvSpPr>
        <p:spPr>
          <a:xfrm>
            <a:off x="5335072" y="2909054"/>
            <a:ext cx="8320683" cy="692944"/>
          </a:xfrm>
          <a:prstGeom prst="rect">
            <a:avLst/>
          </a:prstGeom>
          <a:noFill/>
          <a:ln/>
        </p:spPr>
        <p:txBody>
          <a:bodyPr wrap="square" lIns="0" tIns="0" rIns="0" bIns="0" rtlCol="0" anchor="t"/>
          <a:lstStyle/>
          <a:p>
            <a:pPr marL="0" indent="0" algn="l">
              <a:lnSpc>
                <a:spcPts val="2700"/>
              </a:lnSpc>
              <a:buNone/>
            </a:pPr>
            <a:r>
              <a:rPr lang="en-US" sz="1700" dirty="0">
                <a:solidFill>
                  <a:srgbClr val="DAD1E6"/>
                </a:solidFill>
                <a:latin typeface="Fira Sans" pitchFamily="34" charset="0"/>
                <a:ea typeface="Fira Sans" pitchFamily="34" charset="-122"/>
                <a:cs typeface="Fira Sans" pitchFamily="34" charset="-120"/>
              </a:rPr>
              <a:t>Addressing cases where tokens can be interpreted in multiple ways, leading to potential errors in analysis.</a:t>
            </a:r>
            <a:endParaRPr lang="en-US" sz="1700" dirty="0"/>
          </a:p>
        </p:txBody>
      </p:sp>
      <p:sp>
        <p:nvSpPr>
          <p:cNvPr id="7" name="Shape 4"/>
          <p:cNvSpPr/>
          <p:nvPr/>
        </p:nvSpPr>
        <p:spPr>
          <a:xfrm>
            <a:off x="5172551" y="3830360"/>
            <a:ext cx="8645723" cy="15240"/>
          </a:xfrm>
          <a:prstGeom prst="roundRect">
            <a:avLst>
              <a:gd name="adj" fmla="val 213188"/>
            </a:avLst>
          </a:prstGeom>
          <a:solidFill>
            <a:srgbClr val="5C4E69"/>
          </a:solidFill>
          <a:ln/>
        </p:spPr>
      </p:sp>
      <p:pic>
        <p:nvPicPr>
          <p:cNvPr id="8" name="Image 1" descr="preencoded.png"/>
          <p:cNvPicPr>
            <a:picLocks noChangeAspect="1"/>
          </p:cNvPicPr>
          <p:nvPr/>
        </p:nvPicPr>
        <p:blipFill>
          <a:blip r:embed="rId4"/>
          <a:stretch>
            <a:fillRect/>
          </a:stretch>
        </p:blipFill>
        <p:spPr>
          <a:xfrm>
            <a:off x="1872734" y="3872627"/>
            <a:ext cx="4327684" cy="1594366"/>
          </a:xfrm>
          <a:prstGeom prst="rect">
            <a:avLst/>
          </a:prstGeom>
        </p:spPr>
      </p:pic>
      <p:sp>
        <p:nvSpPr>
          <p:cNvPr id="9" name="Text 5"/>
          <p:cNvSpPr/>
          <p:nvPr/>
        </p:nvSpPr>
        <p:spPr>
          <a:xfrm>
            <a:off x="3968829" y="4453176"/>
            <a:ext cx="135374" cy="433149"/>
          </a:xfrm>
          <a:prstGeom prst="rect">
            <a:avLst/>
          </a:prstGeom>
          <a:noFill/>
          <a:ln/>
        </p:spPr>
        <p:txBody>
          <a:bodyPr wrap="none" lIns="0" tIns="0" rIns="0" bIns="0" rtlCol="0" anchor="t"/>
          <a:lstStyle/>
          <a:p>
            <a:pPr marL="0" indent="0" algn="ctr">
              <a:lnSpc>
                <a:spcPts val="3400"/>
              </a:lnSpc>
              <a:buNone/>
            </a:pPr>
            <a:r>
              <a:rPr lang="en-US" sz="2100" b="1" dirty="0">
                <a:solidFill>
                  <a:srgbClr val="DAD1E6"/>
                </a:solidFill>
                <a:latin typeface="Inconsolata Bold" pitchFamily="34" charset="0"/>
                <a:ea typeface="Inconsolata Bold" pitchFamily="34" charset="-122"/>
                <a:cs typeface="Inconsolata Bold" pitchFamily="34" charset="-120"/>
              </a:rPr>
              <a:t>2</a:t>
            </a:r>
            <a:endParaRPr lang="en-US" sz="2100" dirty="0"/>
          </a:p>
        </p:txBody>
      </p:sp>
      <p:sp>
        <p:nvSpPr>
          <p:cNvPr id="10" name="Text 6"/>
          <p:cNvSpPr/>
          <p:nvPr/>
        </p:nvSpPr>
        <p:spPr>
          <a:xfrm>
            <a:off x="6416993" y="4089202"/>
            <a:ext cx="2841665" cy="338376"/>
          </a:xfrm>
          <a:prstGeom prst="rect">
            <a:avLst/>
          </a:prstGeom>
          <a:noFill/>
          <a:ln/>
        </p:spPr>
        <p:txBody>
          <a:bodyPr wrap="none" lIns="0" tIns="0" rIns="0" bIns="0" rtlCol="0" anchor="t"/>
          <a:lstStyle/>
          <a:p>
            <a:pPr marL="0" indent="0" algn="l">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Contextual Dependence</a:t>
            </a:r>
            <a:endParaRPr lang="en-US" sz="2100" dirty="0"/>
          </a:p>
        </p:txBody>
      </p:sp>
      <p:sp>
        <p:nvSpPr>
          <p:cNvPr id="11" name="Text 7"/>
          <p:cNvSpPr/>
          <p:nvPr/>
        </p:nvSpPr>
        <p:spPr>
          <a:xfrm>
            <a:off x="6416993" y="4557474"/>
            <a:ext cx="7238762" cy="692944"/>
          </a:xfrm>
          <a:prstGeom prst="rect">
            <a:avLst/>
          </a:prstGeom>
          <a:noFill/>
          <a:ln/>
        </p:spPr>
        <p:txBody>
          <a:bodyPr wrap="square" lIns="0" tIns="0" rIns="0" bIns="0" rtlCol="0" anchor="t"/>
          <a:lstStyle/>
          <a:p>
            <a:pPr marL="0" indent="0" algn="l">
              <a:lnSpc>
                <a:spcPts val="2700"/>
              </a:lnSpc>
              <a:buNone/>
            </a:pPr>
            <a:r>
              <a:rPr lang="en-US" sz="1700" dirty="0">
                <a:solidFill>
                  <a:srgbClr val="DAD1E6"/>
                </a:solidFill>
                <a:latin typeface="Fira Sans" pitchFamily="34" charset="0"/>
                <a:ea typeface="Fira Sans" pitchFamily="34" charset="-122"/>
                <a:cs typeface="Fira Sans" pitchFamily="34" charset="-120"/>
              </a:rPr>
              <a:t>Handling situations where the meaning of a token depends on the surrounding context within the code.</a:t>
            </a:r>
            <a:endParaRPr lang="en-US" sz="1700" dirty="0"/>
          </a:p>
        </p:txBody>
      </p:sp>
      <p:sp>
        <p:nvSpPr>
          <p:cNvPr id="12" name="Shape 8"/>
          <p:cNvSpPr/>
          <p:nvPr/>
        </p:nvSpPr>
        <p:spPr>
          <a:xfrm>
            <a:off x="6254472" y="5478780"/>
            <a:ext cx="7563803" cy="15240"/>
          </a:xfrm>
          <a:prstGeom prst="roundRect">
            <a:avLst>
              <a:gd name="adj" fmla="val 213188"/>
            </a:avLst>
          </a:prstGeom>
          <a:solidFill>
            <a:srgbClr val="5C4E69"/>
          </a:solidFill>
          <a:ln/>
        </p:spPr>
      </p:sp>
      <p:pic>
        <p:nvPicPr>
          <p:cNvPr id="13" name="Image 2" descr="preencoded.png"/>
          <p:cNvPicPr>
            <a:picLocks noChangeAspect="1"/>
          </p:cNvPicPr>
          <p:nvPr/>
        </p:nvPicPr>
        <p:blipFill>
          <a:blip r:embed="rId5"/>
          <a:stretch>
            <a:fillRect/>
          </a:stretch>
        </p:blipFill>
        <p:spPr>
          <a:xfrm>
            <a:off x="790813" y="5521047"/>
            <a:ext cx="6491526" cy="1594366"/>
          </a:xfrm>
          <a:prstGeom prst="rect">
            <a:avLst/>
          </a:prstGeom>
        </p:spPr>
      </p:pic>
      <p:sp>
        <p:nvSpPr>
          <p:cNvPr id="14" name="Text 9"/>
          <p:cNvSpPr/>
          <p:nvPr/>
        </p:nvSpPr>
        <p:spPr>
          <a:xfrm>
            <a:off x="3968829" y="6101596"/>
            <a:ext cx="135374" cy="433149"/>
          </a:xfrm>
          <a:prstGeom prst="rect">
            <a:avLst/>
          </a:prstGeom>
          <a:noFill/>
          <a:ln/>
        </p:spPr>
        <p:txBody>
          <a:bodyPr wrap="none" lIns="0" tIns="0" rIns="0" bIns="0" rtlCol="0" anchor="t"/>
          <a:lstStyle/>
          <a:p>
            <a:pPr marL="0" indent="0" algn="ctr">
              <a:lnSpc>
                <a:spcPts val="3400"/>
              </a:lnSpc>
              <a:buNone/>
            </a:pPr>
            <a:r>
              <a:rPr lang="en-US" sz="2100" b="1" dirty="0">
                <a:solidFill>
                  <a:srgbClr val="DAD1E6"/>
                </a:solidFill>
                <a:latin typeface="Inconsolata Bold" pitchFamily="34" charset="0"/>
                <a:ea typeface="Inconsolata Bold" pitchFamily="34" charset="-122"/>
                <a:cs typeface="Inconsolata Bold" pitchFamily="34" charset="-120"/>
              </a:rPr>
              <a:t>3</a:t>
            </a:r>
            <a:endParaRPr lang="en-US" sz="2100" dirty="0"/>
          </a:p>
        </p:txBody>
      </p:sp>
      <p:sp>
        <p:nvSpPr>
          <p:cNvPr id="15" name="Text 10"/>
          <p:cNvSpPr/>
          <p:nvPr/>
        </p:nvSpPr>
        <p:spPr>
          <a:xfrm>
            <a:off x="7498913" y="5737622"/>
            <a:ext cx="2707481" cy="338376"/>
          </a:xfrm>
          <a:prstGeom prst="rect">
            <a:avLst/>
          </a:prstGeom>
          <a:noFill/>
          <a:ln/>
        </p:spPr>
        <p:txBody>
          <a:bodyPr wrap="none" lIns="0" tIns="0" rIns="0" bIns="0" rtlCol="0" anchor="t"/>
          <a:lstStyle/>
          <a:p>
            <a:pPr marL="0" indent="0" algn="l">
              <a:lnSpc>
                <a:spcPts val="2650"/>
              </a:lnSpc>
              <a:buNone/>
            </a:pPr>
            <a:r>
              <a:rPr lang="en-US" sz="2100" b="1" dirty="0">
                <a:solidFill>
                  <a:srgbClr val="DAD1E6"/>
                </a:solidFill>
                <a:latin typeface="Inconsolata Bold" pitchFamily="34" charset="0"/>
                <a:ea typeface="Inconsolata Bold" pitchFamily="34" charset="-122"/>
                <a:cs typeface="Inconsolata Bold" pitchFamily="34" charset="-120"/>
              </a:rPr>
              <a:t>Error Handling</a:t>
            </a:r>
            <a:endParaRPr lang="en-US" sz="2100" dirty="0"/>
          </a:p>
        </p:txBody>
      </p:sp>
      <p:sp>
        <p:nvSpPr>
          <p:cNvPr id="16" name="Text 11"/>
          <p:cNvSpPr/>
          <p:nvPr/>
        </p:nvSpPr>
        <p:spPr>
          <a:xfrm>
            <a:off x="7498913" y="6205895"/>
            <a:ext cx="6156841" cy="692944"/>
          </a:xfrm>
          <a:prstGeom prst="rect">
            <a:avLst/>
          </a:prstGeom>
          <a:noFill/>
          <a:ln/>
        </p:spPr>
        <p:txBody>
          <a:bodyPr wrap="square" lIns="0" tIns="0" rIns="0" bIns="0" rtlCol="0" anchor="t"/>
          <a:lstStyle/>
          <a:p>
            <a:pPr marL="0" indent="0" algn="l">
              <a:lnSpc>
                <a:spcPts val="2700"/>
              </a:lnSpc>
              <a:buNone/>
            </a:pPr>
            <a:r>
              <a:rPr lang="en-US" sz="1700" dirty="0">
                <a:solidFill>
                  <a:srgbClr val="DAD1E6"/>
                </a:solidFill>
                <a:latin typeface="Fira Sans" pitchFamily="34" charset="0"/>
                <a:ea typeface="Fira Sans" pitchFamily="34" charset="-122"/>
                <a:cs typeface="Fira Sans" pitchFamily="34" charset="-120"/>
              </a:rPr>
              <a:t>Developing strategies to handle invalid input, syntax errors, and unexpected characters during the lexical analysis phase.</a:t>
            </a:r>
            <a:endParaRPr lang="en-US" sz="1700" dirty="0"/>
          </a:p>
        </p:txBody>
      </p:sp>
      <p:sp>
        <p:nvSpPr>
          <p:cNvPr id="17" name="Rectangle 16">
            <a:extLst>
              <a:ext uri="{FF2B5EF4-FFF2-40B4-BE49-F238E27FC236}">
                <a16:creationId xmlns:a16="http://schemas.microsoft.com/office/drawing/2014/main" id="{FC00B08D-1D96-092D-8C85-6A1C128F5AB9}"/>
              </a:ext>
            </a:extLst>
          </p:cNvPr>
          <p:cNvSpPr/>
          <p:nvPr/>
        </p:nvSpPr>
        <p:spPr>
          <a:xfrm>
            <a:off x="12849726" y="7760368"/>
            <a:ext cx="1696453" cy="372979"/>
          </a:xfrm>
          <a:prstGeom prst="rect">
            <a:avLst/>
          </a:prstGeom>
          <a:solidFill>
            <a:srgbClr val="2416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96923"/>
            <a:ext cx="12756952" cy="708779"/>
          </a:xfrm>
          <a:prstGeom prst="rect">
            <a:avLst/>
          </a:prstGeom>
          <a:noFill/>
          <a:ln/>
        </p:spPr>
        <p:txBody>
          <a:bodyPr wrap="none" lIns="0" tIns="0" rIns="0" bIns="0" rtlCol="0" anchor="t"/>
          <a:lstStyle/>
          <a:p>
            <a:pPr marL="0" indent="0">
              <a:lnSpc>
                <a:spcPts val="5550"/>
              </a:lnSpc>
              <a:buNone/>
            </a:pPr>
            <a:r>
              <a:rPr lang="en-US" sz="4450" b="1" dirty="0">
                <a:solidFill>
                  <a:srgbClr val="F94CAF"/>
                </a:solidFill>
                <a:latin typeface="Inconsolata Bold" pitchFamily="34" charset="0"/>
                <a:ea typeface="Inconsolata Bold" pitchFamily="34" charset="-122"/>
                <a:cs typeface="Inconsolata Bold" pitchFamily="34" charset="-120"/>
              </a:rPr>
              <a:t>Best Practices for Efficient Lexical Analysis</a:t>
            </a:r>
            <a:endParaRPr lang="en-US" sz="4450" dirty="0"/>
          </a:p>
        </p:txBody>
      </p:sp>
      <p:sp>
        <p:nvSpPr>
          <p:cNvPr id="3" name="Shape 1"/>
          <p:cNvSpPr/>
          <p:nvPr/>
        </p:nvSpPr>
        <p:spPr>
          <a:xfrm>
            <a:off x="793790" y="2259330"/>
            <a:ext cx="2173724" cy="1306949"/>
          </a:xfrm>
          <a:prstGeom prst="roundRect">
            <a:avLst>
              <a:gd name="adj" fmla="val 2603"/>
            </a:avLst>
          </a:prstGeom>
          <a:solidFill>
            <a:srgbClr val="433550"/>
          </a:solidFill>
          <a:ln/>
        </p:spPr>
      </p:sp>
      <p:sp>
        <p:nvSpPr>
          <p:cNvPr id="4" name="Text 2"/>
          <p:cNvSpPr/>
          <p:nvPr/>
        </p:nvSpPr>
        <p:spPr>
          <a:xfrm>
            <a:off x="1020604" y="2686050"/>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Inconsolata Bold" pitchFamily="34" charset="0"/>
                <a:ea typeface="Inconsolata Bold" pitchFamily="34" charset="-122"/>
                <a:cs typeface="Inconsolata Bold" pitchFamily="34" charset="-120"/>
              </a:rPr>
              <a:t>1</a:t>
            </a:r>
            <a:endParaRPr lang="en-US" sz="2200" dirty="0"/>
          </a:p>
        </p:txBody>
      </p:sp>
      <p:sp>
        <p:nvSpPr>
          <p:cNvPr id="5" name="Text 3"/>
          <p:cNvSpPr/>
          <p:nvPr/>
        </p:nvSpPr>
        <p:spPr>
          <a:xfrm>
            <a:off x="3194328" y="2486144"/>
            <a:ext cx="3258860"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Clear Token Definitions</a:t>
            </a:r>
            <a:endParaRPr lang="en-US" sz="2200" dirty="0"/>
          </a:p>
        </p:txBody>
      </p:sp>
      <p:sp>
        <p:nvSpPr>
          <p:cNvPr id="6" name="Text 4"/>
          <p:cNvSpPr/>
          <p:nvPr/>
        </p:nvSpPr>
        <p:spPr>
          <a:xfrm>
            <a:off x="3194328" y="2976563"/>
            <a:ext cx="10038636" cy="362903"/>
          </a:xfrm>
          <a:prstGeom prst="rect">
            <a:avLst/>
          </a:prstGeom>
          <a:noFill/>
          <a:ln/>
        </p:spPr>
        <p:txBody>
          <a:bodyPr wrap="non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Precisely define the syntax of each token type using regular expressions or other formal methods.</a:t>
            </a:r>
            <a:endParaRPr lang="en-US" sz="1750" dirty="0"/>
          </a:p>
        </p:txBody>
      </p:sp>
      <p:sp>
        <p:nvSpPr>
          <p:cNvPr id="7" name="Shape 5"/>
          <p:cNvSpPr/>
          <p:nvPr/>
        </p:nvSpPr>
        <p:spPr>
          <a:xfrm>
            <a:off x="3080861" y="3551039"/>
            <a:ext cx="10642402" cy="15240"/>
          </a:xfrm>
          <a:prstGeom prst="roundRect">
            <a:avLst>
              <a:gd name="adj" fmla="val 223256"/>
            </a:avLst>
          </a:prstGeom>
          <a:solidFill>
            <a:srgbClr val="5C4E69"/>
          </a:solidFill>
          <a:ln/>
        </p:spPr>
      </p:sp>
      <p:sp>
        <p:nvSpPr>
          <p:cNvPr id="8" name="Shape 6"/>
          <p:cNvSpPr/>
          <p:nvPr/>
        </p:nvSpPr>
        <p:spPr>
          <a:xfrm>
            <a:off x="793790" y="3679627"/>
            <a:ext cx="4347567" cy="1669852"/>
          </a:xfrm>
          <a:prstGeom prst="roundRect">
            <a:avLst>
              <a:gd name="adj" fmla="val 2038"/>
            </a:avLst>
          </a:prstGeom>
          <a:solidFill>
            <a:srgbClr val="433550"/>
          </a:solidFill>
          <a:ln/>
        </p:spPr>
      </p:sp>
      <p:sp>
        <p:nvSpPr>
          <p:cNvPr id="9" name="Text 7"/>
          <p:cNvSpPr/>
          <p:nvPr/>
        </p:nvSpPr>
        <p:spPr>
          <a:xfrm>
            <a:off x="1020604" y="4287798"/>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Inconsolata Bold" pitchFamily="34" charset="0"/>
                <a:ea typeface="Inconsolata Bold" pitchFamily="34" charset="-122"/>
                <a:cs typeface="Inconsolata Bold" pitchFamily="34" charset="-120"/>
              </a:rPr>
              <a:t>2</a:t>
            </a:r>
            <a:endParaRPr lang="en-US" sz="2200" dirty="0"/>
          </a:p>
        </p:txBody>
      </p:sp>
      <p:sp>
        <p:nvSpPr>
          <p:cNvPr id="10" name="Text 8"/>
          <p:cNvSpPr/>
          <p:nvPr/>
        </p:nvSpPr>
        <p:spPr>
          <a:xfrm>
            <a:off x="5368171" y="3906441"/>
            <a:ext cx="3258860"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Optimization Techniques</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Employing techniques like lookahead, caching, and efficient data structures to optimize the scanning process.</a:t>
            </a:r>
            <a:endParaRPr lang="en-US" sz="1750" dirty="0"/>
          </a:p>
        </p:txBody>
      </p:sp>
      <p:sp>
        <p:nvSpPr>
          <p:cNvPr id="12" name="Shape 10"/>
          <p:cNvSpPr/>
          <p:nvPr/>
        </p:nvSpPr>
        <p:spPr>
          <a:xfrm>
            <a:off x="5254704" y="5334238"/>
            <a:ext cx="8468558" cy="15240"/>
          </a:xfrm>
          <a:prstGeom prst="roundRect">
            <a:avLst>
              <a:gd name="adj" fmla="val 223256"/>
            </a:avLst>
          </a:prstGeom>
          <a:solidFill>
            <a:srgbClr val="5C4E69"/>
          </a:solidFill>
          <a:ln/>
        </p:spPr>
      </p:sp>
      <p:sp>
        <p:nvSpPr>
          <p:cNvPr id="13" name="Shape 11"/>
          <p:cNvSpPr/>
          <p:nvPr/>
        </p:nvSpPr>
        <p:spPr>
          <a:xfrm>
            <a:off x="793790" y="5462826"/>
            <a:ext cx="6521410" cy="1669852"/>
          </a:xfrm>
          <a:prstGeom prst="roundRect">
            <a:avLst>
              <a:gd name="adj" fmla="val 2038"/>
            </a:avLst>
          </a:prstGeom>
          <a:solidFill>
            <a:srgbClr val="433550"/>
          </a:solidFill>
          <a:ln/>
        </p:spPr>
      </p:sp>
      <p:sp>
        <p:nvSpPr>
          <p:cNvPr id="14" name="Text 12"/>
          <p:cNvSpPr/>
          <p:nvPr/>
        </p:nvSpPr>
        <p:spPr>
          <a:xfrm>
            <a:off x="1020604" y="6070997"/>
            <a:ext cx="141803" cy="453509"/>
          </a:xfrm>
          <a:prstGeom prst="rect">
            <a:avLst/>
          </a:prstGeom>
          <a:noFill/>
          <a:ln/>
        </p:spPr>
        <p:txBody>
          <a:bodyPr wrap="none" lIns="0" tIns="0" rIns="0" bIns="0" rtlCol="0" anchor="t"/>
          <a:lstStyle/>
          <a:p>
            <a:pPr marL="0" indent="0" algn="ctr">
              <a:lnSpc>
                <a:spcPts val="3550"/>
              </a:lnSpc>
              <a:buNone/>
            </a:pPr>
            <a:r>
              <a:rPr lang="en-US" sz="2200" b="1" dirty="0">
                <a:solidFill>
                  <a:srgbClr val="DAD1E6"/>
                </a:solidFill>
                <a:latin typeface="Inconsolata Bold" pitchFamily="34" charset="0"/>
                <a:ea typeface="Inconsolata Bold" pitchFamily="34" charset="-122"/>
                <a:cs typeface="Inconsolata Bold" pitchFamily="34" charset="-120"/>
              </a:rPr>
              <a:t>3</a:t>
            </a:r>
            <a:endParaRPr lang="en-US" sz="2200" dirty="0"/>
          </a:p>
        </p:txBody>
      </p:sp>
      <p:sp>
        <p:nvSpPr>
          <p:cNvPr id="15" name="Text 13"/>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DAD1E6"/>
                </a:solidFill>
                <a:latin typeface="Inconsolata Bold" pitchFamily="34" charset="0"/>
                <a:ea typeface="Inconsolata Bold" pitchFamily="34" charset="-122"/>
                <a:cs typeface="Inconsolata Bold" pitchFamily="34" charset="-120"/>
              </a:rPr>
              <a:t>Error Reporting</a:t>
            </a:r>
            <a:endParaRPr lang="en-US" sz="2200" dirty="0"/>
          </a:p>
        </p:txBody>
      </p:sp>
      <p:sp>
        <p:nvSpPr>
          <p:cNvPr id="16" name="Text 14"/>
          <p:cNvSpPr/>
          <p:nvPr/>
        </p:nvSpPr>
        <p:spPr>
          <a:xfrm>
            <a:off x="7542014" y="6180058"/>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DAD1E6"/>
                </a:solidFill>
                <a:latin typeface="Fira Sans" pitchFamily="34" charset="0"/>
                <a:ea typeface="Fira Sans" pitchFamily="34" charset="-122"/>
                <a:cs typeface="Fira Sans" pitchFamily="34" charset="-120"/>
              </a:rPr>
              <a:t>Providing clear and informative error messages to help programmers understand and fix problems quickly.</a:t>
            </a:r>
            <a:endParaRPr lang="en-US" sz="1750" dirty="0"/>
          </a:p>
        </p:txBody>
      </p:sp>
      <p:sp>
        <p:nvSpPr>
          <p:cNvPr id="17" name="Rectangle 16">
            <a:extLst>
              <a:ext uri="{FF2B5EF4-FFF2-40B4-BE49-F238E27FC236}">
                <a16:creationId xmlns:a16="http://schemas.microsoft.com/office/drawing/2014/main" id="{B428E3E8-A666-86A3-B813-5E5152537FBB}"/>
              </a:ext>
            </a:extLst>
          </p:cNvPr>
          <p:cNvSpPr/>
          <p:nvPr/>
        </p:nvSpPr>
        <p:spPr>
          <a:xfrm>
            <a:off x="12849726" y="7760368"/>
            <a:ext cx="1696453" cy="372979"/>
          </a:xfrm>
          <a:prstGeom prst="rect">
            <a:avLst/>
          </a:prstGeom>
          <a:solidFill>
            <a:srgbClr val="2416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855</Words>
  <Application>Microsoft Office PowerPoint</Application>
  <PresentationFormat>Custom</PresentationFormat>
  <Paragraphs>102</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Fira Sans Medium</vt:lpstr>
      <vt:lpstr>Fira Sans Bold</vt:lpstr>
      <vt:lpstr>Arial Black</vt:lpstr>
      <vt:lpstr>Fira Sans</vt:lpstr>
      <vt:lpstr>Cooper Black</vt:lpstr>
      <vt:lpstr>Inconsolata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swaroop b</cp:lastModifiedBy>
  <cp:revision>7</cp:revision>
  <dcterms:created xsi:type="dcterms:W3CDTF">2024-11-22T17:04:56Z</dcterms:created>
  <dcterms:modified xsi:type="dcterms:W3CDTF">2024-11-23T05:41:46Z</dcterms:modified>
</cp:coreProperties>
</file>